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sldIdLst>
    <p:sldId id="256" r:id="rId2"/>
    <p:sldId id="260" r:id="rId3"/>
    <p:sldId id="261" r:id="rId4"/>
    <p:sldId id="263" r:id="rId5"/>
    <p:sldId id="264" r:id="rId6"/>
    <p:sldId id="267" r:id="rId7"/>
    <p:sldId id="258" r:id="rId8"/>
    <p:sldId id="259" r:id="rId9"/>
    <p:sldId id="282" r:id="rId10"/>
    <p:sldId id="283" r:id="rId11"/>
    <p:sldId id="281" r:id="rId12"/>
    <p:sldId id="295" r:id="rId13"/>
    <p:sldId id="296" r:id="rId14"/>
    <p:sldId id="271" r:id="rId15"/>
    <p:sldId id="272" r:id="rId16"/>
    <p:sldId id="273" r:id="rId17"/>
    <p:sldId id="274" r:id="rId18"/>
    <p:sldId id="279" r:id="rId19"/>
    <p:sldId id="276" r:id="rId20"/>
    <p:sldId id="277" r:id="rId21"/>
    <p:sldId id="278" r:id="rId22"/>
    <p:sldId id="285" r:id="rId23"/>
    <p:sldId id="286" r:id="rId24"/>
    <p:sldId id="287" r:id="rId25"/>
    <p:sldId id="288" r:id="rId26"/>
    <p:sldId id="291" r:id="rId27"/>
    <p:sldId id="284" r:id="rId28"/>
    <p:sldId id="269" r:id="rId29"/>
    <p:sldId id="289" r:id="rId30"/>
    <p:sldId id="290" r:id="rId31"/>
    <p:sldId id="292" r:id="rId32"/>
    <p:sldId id="293" r:id="rId33"/>
    <p:sldId id="294" r:id="rId34"/>
    <p:sldId id="297" r:id="rId35"/>
    <p:sldId id="298" r:id="rId36"/>
    <p:sldId id="265" r:id="rId37"/>
    <p:sldId id="299" r:id="rId38"/>
    <p:sldId id="262" r:id="rId39"/>
    <p:sldId id="26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4660"/>
  </p:normalViewPr>
  <p:slideViewPr>
    <p:cSldViewPr snapToGrid="0">
      <p:cViewPr varScale="1">
        <p:scale>
          <a:sx n="96" d="100"/>
          <a:sy n="96" d="100"/>
        </p:scale>
        <p:origin x="2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1BEAC-F632-461E-8ADF-236D4FFA6131}" type="datetimeFigureOut">
              <a:rPr lang="en-IN" smtClean="0"/>
              <a:t>25-10-2022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A024E-36F3-478A-8F1F-57B9875FD059}" type="slidenum">
              <a:rPr lang="en-IN" smtClean="0"/>
              <a:t>‹#›</a:t>
            </a:fld>
            <a:endParaRPr lang="en-IN"/>
          </a:p>
        </p:txBody>
      </p:sp>
    </p:spTree>
    <p:extLst>
      <p:ext uri="{BB962C8B-B14F-4D97-AF65-F5344CB8AC3E}">
        <p14:creationId xmlns:p14="http://schemas.microsoft.com/office/powerpoint/2010/main" val="1150839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7B6A-888B-E3D7-9116-6EEB00C473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C1A7D93-3B40-B2E3-FF09-1574B7387F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D4BAEE5-9D2F-4DED-ABF4-DEDE2AE3F4E7}"/>
              </a:ext>
            </a:extLst>
          </p:cNvPr>
          <p:cNvSpPr>
            <a:spLocks noGrp="1"/>
          </p:cNvSpPr>
          <p:nvPr>
            <p:ph type="dt" sz="half" idx="10"/>
          </p:nvPr>
        </p:nvSpPr>
        <p:spPr/>
        <p:txBody>
          <a:bodyPr/>
          <a:lstStyle/>
          <a:p>
            <a:fld id="{1D194A20-4CBD-4A9E-AB95-27D26D479292}" type="datetime1">
              <a:rPr lang="en-IN" smtClean="0"/>
              <a:t>25-10-2022</a:t>
            </a:fld>
            <a:endParaRPr lang="en-IN"/>
          </a:p>
        </p:txBody>
      </p:sp>
      <p:sp>
        <p:nvSpPr>
          <p:cNvPr id="5" name="Footer Placeholder 4">
            <a:extLst>
              <a:ext uri="{FF2B5EF4-FFF2-40B4-BE49-F238E27FC236}">
                <a16:creationId xmlns:a16="http://schemas.microsoft.com/office/drawing/2014/main" id="{65B771AC-01CB-57DB-7F9D-C97C00DA7C09}"/>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E4913B2C-D509-7D48-202F-AC33B47C8B4D}"/>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676240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72084-E8A2-8C3B-E854-15FBC886C34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DAE758-5342-08C8-58E2-32EB25A623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9A660-0124-5D4F-0AA6-43D98FEF4CBB}"/>
              </a:ext>
            </a:extLst>
          </p:cNvPr>
          <p:cNvSpPr>
            <a:spLocks noGrp="1"/>
          </p:cNvSpPr>
          <p:nvPr>
            <p:ph type="dt" sz="half" idx="10"/>
          </p:nvPr>
        </p:nvSpPr>
        <p:spPr/>
        <p:txBody>
          <a:bodyPr/>
          <a:lstStyle/>
          <a:p>
            <a:fld id="{89610808-B1D8-4491-8F78-195720314E15}" type="datetime1">
              <a:rPr lang="en-IN" smtClean="0"/>
              <a:t>25-10-2022</a:t>
            </a:fld>
            <a:endParaRPr lang="en-IN"/>
          </a:p>
        </p:txBody>
      </p:sp>
      <p:sp>
        <p:nvSpPr>
          <p:cNvPr id="5" name="Footer Placeholder 4">
            <a:extLst>
              <a:ext uri="{FF2B5EF4-FFF2-40B4-BE49-F238E27FC236}">
                <a16:creationId xmlns:a16="http://schemas.microsoft.com/office/drawing/2014/main" id="{60AB39DD-F565-001A-FF2C-40B48C0DB729}"/>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D9235F2D-ED54-1538-3FF5-B6F2962F061F}"/>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836800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33D0F7-93B0-8B38-A4D0-958DA91B008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2CB5AA-B75E-1BBF-74A6-203045CB59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8D8FC4-17C4-145E-4463-43297CFCDD25}"/>
              </a:ext>
            </a:extLst>
          </p:cNvPr>
          <p:cNvSpPr>
            <a:spLocks noGrp="1"/>
          </p:cNvSpPr>
          <p:nvPr>
            <p:ph type="dt" sz="half" idx="10"/>
          </p:nvPr>
        </p:nvSpPr>
        <p:spPr/>
        <p:txBody>
          <a:bodyPr/>
          <a:lstStyle/>
          <a:p>
            <a:fld id="{20BD4253-14FB-4C87-A387-97E38BBBAA63}" type="datetime1">
              <a:rPr lang="en-IN" smtClean="0"/>
              <a:t>25-10-2022</a:t>
            </a:fld>
            <a:endParaRPr lang="en-IN"/>
          </a:p>
        </p:txBody>
      </p:sp>
      <p:sp>
        <p:nvSpPr>
          <p:cNvPr id="5" name="Footer Placeholder 4">
            <a:extLst>
              <a:ext uri="{FF2B5EF4-FFF2-40B4-BE49-F238E27FC236}">
                <a16:creationId xmlns:a16="http://schemas.microsoft.com/office/drawing/2014/main" id="{161CC3C2-1C8D-98DE-0C97-2F06FA7DB98F}"/>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22184F48-7261-258D-FBBD-337F83F66EA8}"/>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48955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E09D-D936-5524-167A-3D43183696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9980F1-E297-046E-6432-B3C5EA9B79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F60C5A-C1BF-C84C-0CD5-86A4F9E30AFD}"/>
              </a:ext>
            </a:extLst>
          </p:cNvPr>
          <p:cNvSpPr>
            <a:spLocks noGrp="1"/>
          </p:cNvSpPr>
          <p:nvPr>
            <p:ph type="dt" sz="half" idx="10"/>
          </p:nvPr>
        </p:nvSpPr>
        <p:spPr/>
        <p:txBody>
          <a:bodyPr/>
          <a:lstStyle/>
          <a:p>
            <a:fld id="{06A1D679-3D35-4A27-9D7D-1ED7215E0F1F}" type="datetime1">
              <a:rPr lang="en-IN" smtClean="0"/>
              <a:t>25-10-2022</a:t>
            </a:fld>
            <a:endParaRPr lang="en-IN"/>
          </a:p>
        </p:txBody>
      </p:sp>
      <p:sp>
        <p:nvSpPr>
          <p:cNvPr id="5" name="Footer Placeholder 4">
            <a:extLst>
              <a:ext uri="{FF2B5EF4-FFF2-40B4-BE49-F238E27FC236}">
                <a16:creationId xmlns:a16="http://schemas.microsoft.com/office/drawing/2014/main" id="{39BE0D0C-D020-55E1-58FB-72D3DAA5766C}"/>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7CF4E84A-F1AA-0B79-6447-5C36F1C47A8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96257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3B6FF-EC2A-6B9F-A870-539C9D1F86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7BC52CB-8B2B-676D-DD9A-23E9AC5AA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D6C51B-B058-3233-7F74-D36AC9618EDF}"/>
              </a:ext>
            </a:extLst>
          </p:cNvPr>
          <p:cNvSpPr>
            <a:spLocks noGrp="1"/>
          </p:cNvSpPr>
          <p:nvPr>
            <p:ph type="dt" sz="half" idx="10"/>
          </p:nvPr>
        </p:nvSpPr>
        <p:spPr/>
        <p:txBody>
          <a:bodyPr/>
          <a:lstStyle/>
          <a:p>
            <a:fld id="{0FC56330-ABBB-46E4-A29F-BF571AE8849D}" type="datetime1">
              <a:rPr lang="en-IN" smtClean="0"/>
              <a:t>25-10-2022</a:t>
            </a:fld>
            <a:endParaRPr lang="en-IN"/>
          </a:p>
        </p:txBody>
      </p:sp>
      <p:sp>
        <p:nvSpPr>
          <p:cNvPr id="5" name="Footer Placeholder 4">
            <a:extLst>
              <a:ext uri="{FF2B5EF4-FFF2-40B4-BE49-F238E27FC236}">
                <a16:creationId xmlns:a16="http://schemas.microsoft.com/office/drawing/2014/main" id="{03EC10D0-CA72-82CB-A31F-A3B0B4D1F6A1}"/>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6EF3053B-24E9-C982-46D5-B2A09E1FA5A0}"/>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1196852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ADB0-B509-AC8D-B992-5C5F1CCA18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7A3D59-C409-FC52-BE94-25AF1753A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CC60BFD-CC1D-649D-2D2B-1C8A64B4F4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A048569-DC7D-7B8E-7D9A-CCD879E4D638}"/>
              </a:ext>
            </a:extLst>
          </p:cNvPr>
          <p:cNvSpPr>
            <a:spLocks noGrp="1"/>
          </p:cNvSpPr>
          <p:nvPr>
            <p:ph type="dt" sz="half" idx="10"/>
          </p:nvPr>
        </p:nvSpPr>
        <p:spPr/>
        <p:txBody>
          <a:bodyPr/>
          <a:lstStyle/>
          <a:p>
            <a:fld id="{7B528E87-4198-492D-9BF9-F7BF0973FB47}" type="datetime1">
              <a:rPr lang="en-IN" smtClean="0"/>
              <a:t>25-10-2022</a:t>
            </a:fld>
            <a:endParaRPr lang="en-IN"/>
          </a:p>
        </p:txBody>
      </p:sp>
      <p:sp>
        <p:nvSpPr>
          <p:cNvPr id="6" name="Footer Placeholder 5">
            <a:extLst>
              <a:ext uri="{FF2B5EF4-FFF2-40B4-BE49-F238E27FC236}">
                <a16:creationId xmlns:a16="http://schemas.microsoft.com/office/drawing/2014/main" id="{8D9AF7B3-3893-5109-5897-51836C9695EB}"/>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41BF5AD1-CBB9-94CC-2942-590870FC8F9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927430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D411-F2ED-4BF5-1DA2-1DEAE89AA48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94A8A6-2770-C085-7AB0-1638AD5F6A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F6C9D-9C1C-EBD7-AE15-A0E11509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A0C2B37-AAC5-BB08-DC02-AA58C6FA98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85AE53-6066-5801-630C-9B0350C02FA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92C8931-A135-8323-13F9-249C48AAC82F}"/>
              </a:ext>
            </a:extLst>
          </p:cNvPr>
          <p:cNvSpPr>
            <a:spLocks noGrp="1"/>
          </p:cNvSpPr>
          <p:nvPr>
            <p:ph type="dt" sz="half" idx="10"/>
          </p:nvPr>
        </p:nvSpPr>
        <p:spPr/>
        <p:txBody>
          <a:bodyPr/>
          <a:lstStyle/>
          <a:p>
            <a:fld id="{52366B94-DDF2-46A8-97B0-49DAB92082CB}" type="datetime1">
              <a:rPr lang="en-IN" smtClean="0"/>
              <a:t>25-10-2022</a:t>
            </a:fld>
            <a:endParaRPr lang="en-IN"/>
          </a:p>
        </p:txBody>
      </p:sp>
      <p:sp>
        <p:nvSpPr>
          <p:cNvPr id="8" name="Footer Placeholder 7">
            <a:extLst>
              <a:ext uri="{FF2B5EF4-FFF2-40B4-BE49-F238E27FC236}">
                <a16:creationId xmlns:a16="http://schemas.microsoft.com/office/drawing/2014/main" id="{862E62B8-E934-F9B3-D407-870C6B5E96D1}"/>
              </a:ext>
            </a:extLst>
          </p:cNvPr>
          <p:cNvSpPr>
            <a:spLocks noGrp="1"/>
          </p:cNvSpPr>
          <p:nvPr>
            <p:ph type="ftr" sz="quarter" idx="11"/>
          </p:nvPr>
        </p:nvSpPr>
        <p:spPr/>
        <p:txBody>
          <a:bodyPr/>
          <a:lstStyle/>
          <a:p>
            <a:r>
              <a:rPr lang="en-US"/>
              <a:t>BATCH - 11 TWEETS SENTIMENT ANALYSIS FOR US ELECTIONS - 2020</a:t>
            </a:r>
            <a:endParaRPr lang="en-IN"/>
          </a:p>
        </p:txBody>
      </p:sp>
      <p:sp>
        <p:nvSpPr>
          <p:cNvPr id="9" name="Slide Number Placeholder 8">
            <a:extLst>
              <a:ext uri="{FF2B5EF4-FFF2-40B4-BE49-F238E27FC236}">
                <a16:creationId xmlns:a16="http://schemas.microsoft.com/office/drawing/2014/main" id="{57AEB743-4CA2-3822-ADE1-942CD50796F7}"/>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4122433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DC57-2075-368C-3E9F-2D71154AD3A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885AB61-26B0-9785-A2A0-B649B9018C75}"/>
              </a:ext>
            </a:extLst>
          </p:cNvPr>
          <p:cNvSpPr>
            <a:spLocks noGrp="1"/>
          </p:cNvSpPr>
          <p:nvPr>
            <p:ph type="dt" sz="half" idx="10"/>
          </p:nvPr>
        </p:nvSpPr>
        <p:spPr/>
        <p:txBody>
          <a:bodyPr/>
          <a:lstStyle/>
          <a:p>
            <a:fld id="{6B8CABC5-531B-49B0-B61B-A27BC2E91FFC}" type="datetime1">
              <a:rPr lang="en-IN" smtClean="0"/>
              <a:t>25-10-2022</a:t>
            </a:fld>
            <a:endParaRPr lang="en-IN"/>
          </a:p>
        </p:txBody>
      </p:sp>
      <p:sp>
        <p:nvSpPr>
          <p:cNvPr id="4" name="Footer Placeholder 3">
            <a:extLst>
              <a:ext uri="{FF2B5EF4-FFF2-40B4-BE49-F238E27FC236}">
                <a16:creationId xmlns:a16="http://schemas.microsoft.com/office/drawing/2014/main" id="{12A9B00E-2673-5261-CC32-E14AE73D0D55}"/>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4D2DB2BD-15F4-C794-6D01-B4795C0ACE08}"/>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430427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D06BCE-71A3-CE30-2CA3-E7A9EED303BD}"/>
              </a:ext>
            </a:extLst>
          </p:cNvPr>
          <p:cNvSpPr>
            <a:spLocks noGrp="1"/>
          </p:cNvSpPr>
          <p:nvPr>
            <p:ph type="dt" sz="half" idx="10"/>
          </p:nvPr>
        </p:nvSpPr>
        <p:spPr/>
        <p:txBody>
          <a:bodyPr/>
          <a:lstStyle/>
          <a:p>
            <a:fld id="{43F782C9-A854-403A-8CC7-C000F850818A}" type="datetime1">
              <a:rPr lang="en-IN" smtClean="0"/>
              <a:t>25-10-2022</a:t>
            </a:fld>
            <a:endParaRPr lang="en-IN"/>
          </a:p>
        </p:txBody>
      </p:sp>
      <p:sp>
        <p:nvSpPr>
          <p:cNvPr id="3" name="Footer Placeholder 2">
            <a:extLst>
              <a:ext uri="{FF2B5EF4-FFF2-40B4-BE49-F238E27FC236}">
                <a16:creationId xmlns:a16="http://schemas.microsoft.com/office/drawing/2014/main" id="{B7772FF0-B2C6-2FC1-80C2-2DC1CA30DEBB}"/>
              </a:ext>
            </a:extLst>
          </p:cNvPr>
          <p:cNvSpPr>
            <a:spLocks noGrp="1"/>
          </p:cNvSpPr>
          <p:nvPr>
            <p:ph type="ftr" sz="quarter" idx="11"/>
          </p:nvPr>
        </p:nvSpPr>
        <p:spPr/>
        <p:txBody>
          <a:bodyPr/>
          <a:lstStyle/>
          <a:p>
            <a:r>
              <a:rPr lang="en-US"/>
              <a:t>BATCH - 11 TWEETS SENTIMENT ANALYSIS FOR US ELECTIONS - 2020</a:t>
            </a:r>
            <a:endParaRPr lang="en-IN"/>
          </a:p>
        </p:txBody>
      </p:sp>
      <p:sp>
        <p:nvSpPr>
          <p:cNvPr id="4" name="Slide Number Placeholder 3">
            <a:extLst>
              <a:ext uri="{FF2B5EF4-FFF2-40B4-BE49-F238E27FC236}">
                <a16:creationId xmlns:a16="http://schemas.microsoft.com/office/drawing/2014/main" id="{EA210143-5042-B6A5-123F-62B71BF75F59}"/>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409541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73BC2-B883-B68B-6F6E-638DFC3E0D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9F11F2D-B08E-5D8E-D053-4B78002AD9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DAED4DD-3D8E-8664-02F6-E7C778C73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DE102F-B6A1-520E-0DBA-CF20AA4D3686}"/>
              </a:ext>
            </a:extLst>
          </p:cNvPr>
          <p:cNvSpPr>
            <a:spLocks noGrp="1"/>
          </p:cNvSpPr>
          <p:nvPr>
            <p:ph type="dt" sz="half" idx="10"/>
          </p:nvPr>
        </p:nvSpPr>
        <p:spPr/>
        <p:txBody>
          <a:bodyPr/>
          <a:lstStyle/>
          <a:p>
            <a:fld id="{AF6F8E52-F96F-4085-B957-6F146E486A3F}" type="datetime1">
              <a:rPr lang="en-IN" smtClean="0"/>
              <a:t>25-10-2022</a:t>
            </a:fld>
            <a:endParaRPr lang="en-IN"/>
          </a:p>
        </p:txBody>
      </p:sp>
      <p:sp>
        <p:nvSpPr>
          <p:cNvPr id="6" name="Footer Placeholder 5">
            <a:extLst>
              <a:ext uri="{FF2B5EF4-FFF2-40B4-BE49-F238E27FC236}">
                <a16:creationId xmlns:a16="http://schemas.microsoft.com/office/drawing/2014/main" id="{1B1519F1-996C-FC31-B8B8-DAE0CC81568E}"/>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19CF1A6F-4E93-90F1-C322-F965D1FD7C8C}"/>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2717529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40D3D-0B1E-3C73-52A1-6E79C1129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919A37-641E-DB98-B95E-73FCF0FBE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62E80C7-ED2B-DA9C-7AD3-D59E4F191A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AACA32-15FA-3060-3BC1-D84BBE4FA960}"/>
              </a:ext>
            </a:extLst>
          </p:cNvPr>
          <p:cNvSpPr>
            <a:spLocks noGrp="1"/>
          </p:cNvSpPr>
          <p:nvPr>
            <p:ph type="dt" sz="half" idx="10"/>
          </p:nvPr>
        </p:nvSpPr>
        <p:spPr/>
        <p:txBody>
          <a:bodyPr/>
          <a:lstStyle/>
          <a:p>
            <a:fld id="{26AC8571-8D4F-4CCF-8805-061C7C3C4656}" type="datetime1">
              <a:rPr lang="en-IN" smtClean="0"/>
              <a:t>25-10-2022</a:t>
            </a:fld>
            <a:endParaRPr lang="en-IN"/>
          </a:p>
        </p:txBody>
      </p:sp>
      <p:sp>
        <p:nvSpPr>
          <p:cNvPr id="6" name="Footer Placeholder 5">
            <a:extLst>
              <a:ext uri="{FF2B5EF4-FFF2-40B4-BE49-F238E27FC236}">
                <a16:creationId xmlns:a16="http://schemas.microsoft.com/office/drawing/2014/main" id="{C4B10221-3C45-ECF3-369D-F8632F9F756B}"/>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8F0817DA-7F0D-BC8F-6DEE-D635A9F848C5}"/>
              </a:ext>
            </a:extLst>
          </p:cNvPr>
          <p:cNvSpPr>
            <a:spLocks noGrp="1"/>
          </p:cNvSpPr>
          <p:nvPr>
            <p:ph type="sldNum" sz="quarter" idx="12"/>
          </p:nvPr>
        </p:nvSpPr>
        <p:spPr/>
        <p:txBody>
          <a:bodyPr/>
          <a:lstStyle/>
          <a:p>
            <a:fld id="{9A4ADEAC-79D2-4F15-BC63-08A976F8C898}" type="slidenum">
              <a:rPr lang="en-IN" smtClean="0"/>
              <a:t>‹#›</a:t>
            </a:fld>
            <a:endParaRPr lang="en-IN"/>
          </a:p>
        </p:txBody>
      </p:sp>
    </p:spTree>
    <p:extLst>
      <p:ext uri="{BB962C8B-B14F-4D97-AF65-F5344CB8AC3E}">
        <p14:creationId xmlns:p14="http://schemas.microsoft.com/office/powerpoint/2010/main" val="3721519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A33490-0127-8D78-795B-7499D44381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035FEE-9CC7-46B1-A96F-23F51DBC4B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3CB119-D3D2-0AE7-0117-CE3F30DD26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55163-FF4E-4753-A445-137C4B019789}" type="datetime1">
              <a:rPr lang="en-IN" smtClean="0"/>
              <a:t>25-10-2022</a:t>
            </a:fld>
            <a:endParaRPr lang="en-IN"/>
          </a:p>
        </p:txBody>
      </p:sp>
      <p:sp>
        <p:nvSpPr>
          <p:cNvPr id="5" name="Footer Placeholder 4">
            <a:extLst>
              <a:ext uri="{FF2B5EF4-FFF2-40B4-BE49-F238E27FC236}">
                <a16:creationId xmlns:a16="http://schemas.microsoft.com/office/drawing/2014/main" id="{FE57A7C1-4D0B-F321-C517-6D82306615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4EE0733A-FD81-C718-CF1D-E6668EFD97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ADEAC-79D2-4F15-BC63-08A976F8C898}" type="slidenum">
              <a:rPr lang="en-IN" smtClean="0"/>
              <a:t>‹#›</a:t>
            </a:fld>
            <a:endParaRPr lang="en-IN"/>
          </a:p>
        </p:txBody>
      </p:sp>
    </p:spTree>
    <p:extLst>
      <p:ext uri="{BB962C8B-B14F-4D97-AF65-F5344CB8AC3E}">
        <p14:creationId xmlns:p14="http://schemas.microsoft.com/office/powerpoint/2010/main" val="3005149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nihal136/Twitter_Sentiment_Analysi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researchgate.net/profile/Soon-Chun" TargetMode="External"/><Relationship Id="rId3" Type="http://schemas.openxmlformats.org/officeDocument/2006/relationships/hyperlink" Target="https://journalofbigdata.springeropen.com/articles/10.1186/s40537-022-00633-z#auth-Rao_Hamza-Ali" TargetMode="External"/><Relationship Id="rId7" Type="http://schemas.openxmlformats.org/officeDocument/2006/relationships/hyperlink" Target="https://www.researchgate.net/profile/Ussama-Yaqub"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journalofbigdata.springeropen.com/articles/10.1186/s40537-022-00633-z#auth-Erik_J_-Linstead" TargetMode="External"/><Relationship Id="rId5" Type="http://schemas.openxmlformats.org/officeDocument/2006/relationships/hyperlink" Target="https://journalofbigdata.springeropen.com/articles/10.1186/s40537-022-00633-z#auth-Evelyn-Lawrie" TargetMode="External"/><Relationship Id="rId4" Type="http://schemas.openxmlformats.org/officeDocument/2006/relationships/hyperlink" Target="https://journalofbigdata.springeropen.com/articles/10.1186/s40537-022-00633-z#auth-Gabriela-Pinto" TargetMode="External"/><Relationship Id="rId9" Type="http://schemas.openxmlformats.org/officeDocument/2006/relationships/hyperlink" Target="https://www.researchgate.net/profile/Vijayalakshmi-Atluri"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kaggle.com/datasets/manchunhui/us-election-2020-tweet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Rectangle 103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Oval 103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E144F98-9373-7A4E-E8C3-340E998824DC}"/>
              </a:ext>
            </a:extLst>
          </p:cNvPr>
          <p:cNvSpPr>
            <a:spLocks noGrp="1"/>
          </p:cNvSpPr>
          <p:nvPr>
            <p:ph type="ctrTitle"/>
          </p:nvPr>
        </p:nvSpPr>
        <p:spPr>
          <a:xfrm>
            <a:off x="3315031" y="1380754"/>
            <a:ext cx="5561938" cy="2513516"/>
          </a:xfrm>
        </p:spPr>
        <p:txBody>
          <a:bodyPr vert="horz" lIns="91440" tIns="45720" rIns="91440" bIns="45720" rtlCol="0" anchor="b">
            <a:normAutofit/>
          </a:bodyPr>
          <a:lstStyle/>
          <a:p>
            <a:r>
              <a:rPr lang="en-US" sz="4700" kern="1200" dirty="0">
                <a:solidFill>
                  <a:schemeClr val="tx1"/>
                </a:solidFill>
                <a:latin typeface="+mj-lt"/>
                <a:ea typeface="+mj-ea"/>
                <a:cs typeface="+mj-cs"/>
              </a:rPr>
              <a:t>TWITTER SENTIMENT ANALYSIS FOR US ELECTIONS</a:t>
            </a:r>
          </a:p>
        </p:txBody>
      </p:sp>
      <p:sp>
        <p:nvSpPr>
          <p:cNvPr id="3" name="Subtitle 2">
            <a:extLst>
              <a:ext uri="{FF2B5EF4-FFF2-40B4-BE49-F238E27FC236}">
                <a16:creationId xmlns:a16="http://schemas.microsoft.com/office/drawing/2014/main" id="{55B9305E-C20B-D3DA-43C9-522FC902B8FE}"/>
              </a:ext>
            </a:extLst>
          </p:cNvPr>
          <p:cNvSpPr>
            <a:spLocks noGrp="1"/>
          </p:cNvSpPr>
          <p:nvPr>
            <p:ph type="subTitle" idx="1"/>
          </p:nvPr>
        </p:nvSpPr>
        <p:spPr>
          <a:xfrm>
            <a:off x="3315031" y="4076802"/>
            <a:ext cx="5561938" cy="1534587"/>
          </a:xfrm>
        </p:spPr>
        <p:txBody>
          <a:bodyPr vert="horz" lIns="91440" tIns="45720" rIns="91440" bIns="45720" rtlCol="0">
            <a:normAutofit/>
          </a:bodyPr>
          <a:lstStyle/>
          <a:p>
            <a:r>
              <a:rPr lang="en-US" sz="1300" kern="1200" dirty="0">
                <a:solidFill>
                  <a:schemeClr val="tx1"/>
                </a:solidFill>
                <a:latin typeface="+mn-lt"/>
                <a:ea typeface="+mn-ea"/>
                <a:cs typeface="+mn-cs"/>
              </a:rPr>
              <a:t>TEAM MEMBERS</a:t>
            </a:r>
          </a:p>
          <a:p>
            <a:r>
              <a:rPr lang="en-US" sz="1300" kern="1200" dirty="0">
                <a:solidFill>
                  <a:schemeClr val="tx1"/>
                </a:solidFill>
                <a:latin typeface="+mn-lt"/>
                <a:ea typeface="+mn-ea"/>
                <a:cs typeface="+mn-cs"/>
              </a:rPr>
              <a:t>2010030374 – JAIDEEP SHARMA</a:t>
            </a:r>
          </a:p>
          <a:p>
            <a:r>
              <a:rPr lang="en-US" sz="1300" kern="1200" dirty="0">
                <a:solidFill>
                  <a:schemeClr val="tx1"/>
                </a:solidFill>
                <a:latin typeface="+mn-lt"/>
                <a:ea typeface="+mn-ea"/>
                <a:cs typeface="+mn-cs"/>
              </a:rPr>
              <a:t>2010030413 – NIHAL AGARWAL</a:t>
            </a:r>
          </a:p>
          <a:p>
            <a:r>
              <a:rPr lang="en-US" sz="1300" kern="1200" dirty="0">
                <a:solidFill>
                  <a:schemeClr val="tx1"/>
                </a:solidFill>
                <a:latin typeface="+mn-lt"/>
                <a:ea typeface="+mn-ea"/>
                <a:cs typeface="+mn-cs"/>
              </a:rPr>
              <a:t>2010030361 – T VENKATA SAI SATHVIK</a:t>
            </a:r>
          </a:p>
          <a:p>
            <a:r>
              <a:rPr lang="en-US" sz="1300" kern="1200" dirty="0">
                <a:solidFill>
                  <a:schemeClr val="tx1"/>
                </a:solidFill>
                <a:latin typeface="+mn-lt"/>
                <a:ea typeface="+mn-ea"/>
                <a:cs typeface="+mn-cs"/>
              </a:rPr>
              <a:t>2010030153 – SHAIK ABDUL SHAAN</a:t>
            </a:r>
          </a:p>
        </p:txBody>
      </p:sp>
      <p:sp>
        <p:nvSpPr>
          <p:cNvPr id="1039" name="Arc 103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41" name="Oval 104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aculties - Best Private University in Telangana &amp; Andhra Pradesh | KLH">
            <a:extLst>
              <a:ext uri="{FF2B5EF4-FFF2-40B4-BE49-F238E27FC236}">
                <a16:creationId xmlns:a16="http://schemas.microsoft.com/office/drawing/2014/main" id="{9EE186B2-39F1-144E-C8D5-D9CCB0FE6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7B65CCD9-F20B-3517-A6AC-D50C793CFF7E}"/>
              </a:ext>
            </a:extLst>
          </p:cNvPr>
          <p:cNvSpPr txBox="1">
            <a:spLocks/>
          </p:cNvSpPr>
          <p:nvPr/>
        </p:nvSpPr>
        <p:spPr>
          <a:xfrm>
            <a:off x="113665" y="3150346"/>
            <a:ext cx="3201366" cy="338749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spcAft>
                <a:spcPts val="600"/>
              </a:spcAft>
            </a:pPr>
            <a:r>
              <a:rPr lang="en-US" sz="3800" dirty="0">
                <a:solidFill>
                  <a:schemeClr val="bg1"/>
                </a:solidFill>
              </a:rPr>
              <a:t>DATA WAREHOUSE AND MINING</a:t>
            </a:r>
          </a:p>
        </p:txBody>
      </p:sp>
    </p:spTree>
    <p:extLst>
      <p:ext uri="{BB962C8B-B14F-4D97-AF65-F5344CB8AC3E}">
        <p14:creationId xmlns:p14="http://schemas.microsoft.com/office/powerpoint/2010/main" val="3027867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D48C2B-0E8B-2B1B-DC10-E3FA89D3C79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BIDEN DATASET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D3225CC-1EA0-311C-5F81-61E95F91C1F9}"/>
              </a:ext>
            </a:extLst>
          </p:cNvPr>
          <p:cNvPicPr>
            <a:picLocks noChangeAspect="1"/>
          </p:cNvPicPr>
          <p:nvPr/>
        </p:nvPicPr>
        <p:blipFill>
          <a:blip r:embed="rId2"/>
          <a:stretch>
            <a:fillRect/>
          </a:stretch>
        </p:blipFill>
        <p:spPr>
          <a:xfrm>
            <a:off x="2209800" y="2273227"/>
            <a:ext cx="7542710" cy="3997637"/>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9E89C2EC-8604-B0E4-3569-FDAB8E214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CB48DF3E-89FC-A35F-9E84-AA4A0D35FD63}"/>
              </a:ext>
            </a:extLst>
          </p:cNvPr>
          <p:cNvSpPr>
            <a:spLocks noGrp="1"/>
          </p:cNvSpPr>
          <p:nvPr>
            <p:ph type="dt" sz="half" idx="10"/>
          </p:nvPr>
        </p:nvSpPr>
        <p:spPr/>
        <p:txBody>
          <a:bodyPr/>
          <a:lstStyle/>
          <a:p>
            <a:fld id="{5E9B58D3-54B6-4C9E-A1FF-92E0952BEA9B}" type="datetime1">
              <a:rPr lang="en-IN" smtClean="0"/>
              <a:t>25-10-2022</a:t>
            </a:fld>
            <a:endParaRPr lang="en-IN"/>
          </a:p>
        </p:txBody>
      </p:sp>
      <p:sp>
        <p:nvSpPr>
          <p:cNvPr id="6" name="Footer Placeholder 5">
            <a:extLst>
              <a:ext uri="{FF2B5EF4-FFF2-40B4-BE49-F238E27FC236}">
                <a16:creationId xmlns:a16="http://schemas.microsoft.com/office/drawing/2014/main" id="{21DEF02B-6115-EB8B-5E1A-54299AA32ABB}"/>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1DECD6D4-07A0-CFD1-1833-7E3C355DECD8}"/>
              </a:ext>
            </a:extLst>
          </p:cNvPr>
          <p:cNvSpPr>
            <a:spLocks noGrp="1"/>
          </p:cNvSpPr>
          <p:nvPr>
            <p:ph type="sldNum" sz="quarter" idx="12"/>
          </p:nvPr>
        </p:nvSpPr>
        <p:spPr/>
        <p:txBody>
          <a:bodyPr/>
          <a:lstStyle/>
          <a:p>
            <a:fld id="{9A4ADEAC-79D2-4F15-BC63-08A976F8C898}" type="slidenum">
              <a:rPr lang="en-IN" smtClean="0"/>
              <a:t>10</a:t>
            </a:fld>
            <a:endParaRPr lang="en-IN"/>
          </a:p>
        </p:txBody>
      </p:sp>
      <p:sp>
        <p:nvSpPr>
          <p:cNvPr id="8" name="Rectangle 7">
            <a:extLst>
              <a:ext uri="{FF2B5EF4-FFF2-40B4-BE49-F238E27FC236}">
                <a16:creationId xmlns:a16="http://schemas.microsoft.com/office/drawing/2014/main" id="{EF27B882-63CC-2B5A-05FD-D1C089F054BF}"/>
              </a:ext>
            </a:extLst>
          </p:cNvPr>
          <p:cNvSpPr/>
          <p:nvPr/>
        </p:nvSpPr>
        <p:spPr>
          <a:xfrm>
            <a:off x="0" y="634307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DBEEFC30-2389-5611-DF30-64AF42344C10}"/>
              </a:ext>
            </a:extLst>
          </p:cNvPr>
          <p:cNvSpPr txBox="1">
            <a:spLocks/>
          </p:cNvSpPr>
          <p:nvPr/>
        </p:nvSpPr>
        <p:spPr>
          <a:xfrm>
            <a:off x="838201" y="634306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2" name="Footer Placeholder 4">
            <a:extLst>
              <a:ext uri="{FF2B5EF4-FFF2-40B4-BE49-F238E27FC236}">
                <a16:creationId xmlns:a16="http://schemas.microsoft.com/office/drawing/2014/main" id="{46AAE4C3-71F1-E702-614B-D02A13627886}"/>
              </a:ext>
            </a:extLst>
          </p:cNvPr>
          <p:cNvSpPr txBox="1">
            <a:spLocks/>
          </p:cNvSpPr>
          <p:nvPr/>
        </p:nvSpPr>
        <p:spPr>
          <a:xfrm>
            <a:off x="4038601" y="634306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7EA59BA1-FC94-5553-4FF1-D4BD54A72D47}"/>
              </a:ext>
            </a:extLst>
          </p:cNvPr>
          <p:cNvSpPr txBox="1">
            <a:spLocks/>
          </p:cNvSpPr>
          <p:nvPr/>
        </p:nvSpPr>
        <p:spPr>
          <a:xfrm>
            <a:off x="8610601" y="634306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10</a:t>
            </a:fld>
            <a:endParaRPr lang="en-IN" dirty="0">
              <a:solidFill>
                <a:schemeClr val="bg1"/>
              </a:solidFill>
            </a:endParaRPr>
          </a:p>
        </p:txBody>
      </p:sp>
    </p:spTree>
    <p:extLst>
      <p:ext uri="{BB962C8B-B14F-4D97-AF65-F5344CB8AC3E}">
        <p14:creationId xmlns:p14="http://schemas.microsoft.com/office/powerpoint/2010/main" val="1535145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7FE1E-6906-66BB-8216-E5B0F804C480}"/>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WORK PROGRESS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8E0F31-9798-3DB8-453C-40B8755F841A}"/>
              </a:ext>
            </a:extLst>
          </p:cNvPr>
          <p:cNvSpPr>
            <a:spLocks noGrp="1"/>
          </p:cNvSpPr>
          <p:nvPr>
            <p:ph idx="1"/>
          </p:nvPr>
        </p:nvSpPr>
        <p:spPr>
          <a:xfrm>
            <a:off x="4447308" y="591344"/>
            <a:ext cx="6906491" cy="5585619"/>
          </a:xfrm>
        </p:spPr>
        <p:txBody>
          <a:bodyPr anchor="ctr">
            <a:normAutofit/>
          </a:bodyPr>
          <a:lstStyle/>
          <a:p>
            <a:pPr marL="514350" indent="-514350" algn="just">
              <a:buFont typeface="+mj-lt"/>
              <a:buAutoNum type="arabicPeriod"/>
            </a:pPr>
            <a:r>
              <a:rPr lang="en-US" sz="1800" dirty="0"/>
              <a:t>Importing dataset and libraries needed for analysis.</a:t>
            </a:r>
          </a:p>
          <a:p>
            <a:pPr marL="514350" indent="-514350" algn="just">
              <a:buFont typeface="+mj-lt"/>
              <a:buAutoNum type="arabicPeriod"/>
            </a:pPr>
            <a:r>
              <a:rPr lang="en-US" sz="1800" dirty="0"/>
              <a:t>Importing all natural language tool kit libraries for data cleaning and model evaluation.</a:t>
            </a:r>
          </a:p>
          <a:p>
            <a:pPr marL="514350" indent="-514350" algn="just">
              <a:buFont typeface="+mj-lt"/>
              <a:buAutoNum type="arabicPeriod"/>
            </a:pPr>
            <a:r>
              <a:rPr lang="en-US" sz="1800" dirty="0"/>
              <a:t>Skimming and scanning the datasets and understanding the distribution in the data. </a:t>
            </a:r>
          </a:p>
          <a:p>
            <a:pPr marL="514350" indent="-514350" algn="just">
              <a:buFont typeface="+mj-lt"/>
              <a:buAutoNum type="arabicPeriod"/>
            </a:pPr>
            <a:r>
              <a:rPr lang="en-US" sz="1800" dirty="0"/>
              <a:t>Cleaning the dataset initially - removing null values, and unwanted columns that doesn't help in our analysis and dropping them.</a:t>
            </a:r>
          </a:p>
          <a:p>
            <a:pPr marL="514350" indent="-514350" algn="just">
              <a:buFont typeface="+mj-lt"/>
              <a:buAutoNum type="arabicPeriod"/>
            </a:pPr>
            <a:r>
              <a:rPr lang="en-US" sz="1800" dirty="0"/>
              <a:t>Sorting the values from first date of tweet and first time of tweet to last date of tweet to last time of tweet.</a:t>
            </a:r>
          </a:p>
          <a:p>
            <a:pPr marL="514350" indent="-514350" algn="just">
              <a:buFont typeface="+mj-lt"/>
              <a:buAutoNum type="arabicPeriod"/>
            </a:pPr>
            <a:r>
              <a:rPr lang="en-US" sz="1800" dirty="0"/>
              <a:t>Then visualize the tweets only from united states country, we have all types of countries , so filter the united states and replace them to whole us data and join them at that axis.</a:t>
            </a:r>
          </a:p>
          <a:p>
            <a:pPr marL="514350" indent="-514350" algn="just">
              <a:buFont typeface="+mj-lt"/>
              <a:buAutoNum type="arabicPeriod"/>
            </a:pPr>
            <a:r>
              <a:rPr lang="en-US" sz="1800" dirty="0"/>
              <a:t>Then count the tweets from each city in us and group them in ascending order and prepare a data frame for them to understand the distribution. </a:t>
            </a:r>
          </a:p>
          <a:p>
            <a:pPr marL="514350" indent="-514350" algn="just">
              <a:buFont typeface="+mj-lt"/>
              <a:buAutoNum type="arabicPeriod"/>
            </a:pPr>
            <a:r>
              <a:rPr lang="en-US" sz="1800" dirty="0"/>
              <a:t>Based on the number of states visualize the graph between states vs no of tweets. </a:t>
            </a:r>
          </a:p>
          <a:p>
            <a:pPr marL="514350" indent="-514350" algn="just">
              <a:buFont typeface="+mj-lt"/>
              <a:buAutoNum type="arabicPeriod"/>
            </a:pPr>
            <a:r>
              <a:rPr lang="en-US" sz="1800" dirty="0"/>
              <a:t>Clean the data for analysis.</a:t>
            </a:r>
            <a:endParaRPr lang="en-IN" sz="1800" dirty="0"/>
          </a:p>
        </p:txBody>
      </p:sp>
      <p:pic>
        <p:nvPicPr>
          <p:cNvPr id="4" name="Picture 2" descr="Faculties - Best Private University in Telangana &amp; Andhra Pradesh | KLH">
            <a:extLst>
              <a:ext uri="{FF2B5EF4-FFF2-40B4-BE49-F238E27FC236}">
                <a16:creationId xmlns:a16="http://schemas.microsoft.com/office/drawing/2014/main" id="{6DCEC1EA-EB85-A465-9C05-53DDE9973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122819C-4D4D-4C72-30B0-655829A20A4B}"/>
              </a:ext>
            </a:extLst>
          </p:cNvPr>
          <p:cNvSpPr>
            <a:spLocks noGrp="1"/>
          </p:cNvSpPr>
          <p:nvPr>
            <p:ph type="dt" sz="half" idx="10"/>
          </p:nvPr>
        </p:nvSpPr>
        <p:spPr/>
        <p:txBody>
          <a:bodyPr/>
          <a:lstStyle/>
          <a:p>
            <a:fld id="{2899992C-37DC-4342-978F-90FA358DC0BF}" type="datetime1">
              <a:rPr lang="en-IN" smtClean="0"/>
              <a:t>25-10-2022</a:t>
            </a:fld>
            <a:endParaRPr lang="en-IN"/>
          </a:p>
        </p:txBody>
      </p:sp>
      <p:sp>
        <p:nvSpPr>
          <p:cNvPr id="6" name="Footer Placeholder 5">
            <a:extLst>
              <a:ext uri="{FF2B5EF4-FFF2-40B4-BE49-F238E27FC236}">
                <a16:creationId xmlns:a16="http://schemas.microsoft.com/office/drawing/2014/main" id="{764A377F-045B-8609-5FBE-34AAA81EB129}"/>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18848CC1-C9BE-9CEC-C980-6CCC6A5B1A0A}"/>
              </a:ext>
            </a:extLst>
          </p:cNvPr>
          <p:cNvSpPr>
            <a:spLocks noGrp="1"/>
          </p:cNvSpPr>
          <p:nvPr>
            <p:ph type="sldNum" sz="quarter" idx="12"/>
          </p:nvPr>
        </p:nvSpPr>
        <p:spPr/>
        <p:txBody>
          <a:bodyPr/>
          <a:lstStyle/>
          <a:p>
            <a:fld id="{9A4ADEAC-79D2-4F15-BC63-08A976F8C898}" type="slidenum">
              <a:rPr lang="en-IN" smtClean="0"/>
              <a:t>11</a:t>
            </a:fld>
            <a:endParaRPr lang="en-IN"/>
          </a:p>
        </p:txBody>
      </p:sp>
      <p:sp>
        <p:nvSpPr>
          <p:cNvPr id="8" name="Rectangle 7">
            <a:extLst>
              <a:ext uri="{FF2B5EF4-FFF2-40B4-BE49-F238E27FC236}">
                <a16:creationId xmlns:a16="http://schemas.microsoft.com/office/drawing/2014/main" id="{6E87E401-2129-F2B3-025A-BE62A8C0CF94}"/>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E17EC923-8AE7-1DEE-84CA-D340E20C4A83}"/>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2" name="Footer Placeholder 4">
            <a:extLst>
              <a:ext uri="{FF2B5EF4-FFF2-40B4-BE49-F238E27FC236}">
                <a16:creationId xmlns:a16="http://schemas.microsoft.com/office/drawing/2014/main" id="{8E019D30-E728-C802-9AAF-67BD4C215350}"/>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4" name="Slide Number Placeholder 5">
            <a:extLst>
              <a:ext uri="{FF2B5EF4-FFF2-40B4-BE49-F238E27FC236}">
                <a16:creationId xmlns:a16="http://schemas.microsoft.com/office/drawing/2014/main" id="{8B03D734-49F4-4A65-F9DB-48D4FD907FF1}"/>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11</a:t>
            </a:fld>
            <a:endParaRPr lang="en-IN" dirty="0">
              <a:solidFill>
                <a:schemeClr val="bg1"/>
              </a:solidFill>
            </a:endParaRPr>
          </a:p>
        </p:txBody>
      </p:sp>
    </p:spTree>
    <p:extLst>
      <p:ext uri="{BB962C8B-B14F-4D97-AF65-F5344CB8AC3E}">
        <p14:creationId xmlns:p14="http://schemas.microsoft.com/office/powerpoint/2010/main" val="2854308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7FE1E-6906-66BB-8216-E5B0F804C480}"/>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WORK PROGRESS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8E0F31-9798-3DB8-453C-40B8755F841A}"/>
              </a:ext>
            </a:extLst>
          </p:cNvPr>
          <p:cNvSpPr>
            <a:spLocks noGrp="1"/>
          </p:cNvSpPr>
          <p:nvPr>
            <p:ph idx="1"/>
          </p:nvPr>
        </p:nvSpPr>
        <p:spPr>
          <a:xfrm>
            <a:off x="4447308" y="591344"/>
            <a:ext cx="6906491" cy="5585619"/>
          </a:xfrm>
        </p:spPr>
        <p:txBody>
          <a:bodyPr anchor="ctr">
            <a:normAutofit/>
          </a:bodyPr>
          <a:lstStyle/>
          <a:p>
            <a:pPr marL="514350" indent="-514350" algn="just">
              <a:buFont typeface="+mj-lt"/>
              <a:buAutoNum type="arabicPeriod" startAt="10"/>
            </a:pPr>
            <a:r>
              <a:rPr lang="en-US" sz="1800" dirty="0"/>
              <a:t>We are storing all the words in trump tweets removing the stop words and noise in the data and cleaning them to store it in another list.</a:t>
            </a:r>
          </a:p>
          <a:p>
            <a:pPr marL="514350" indent="-514350" algn="just">
              <a:buFont typeface="+mj-lt"/>
              <a:buAutoNum type="arabicPeriod" startAt="10"/>
            </a:pPr>
            <a:r>
              <a:rPr lang="en-US" sz="1800" dirty="0"/>
              <a:t>Similar, we are storing all the words in Biden tweets removing the stop words and noise in the data and cleaning them to store it in another list</a:t>
            </a:r>
          </a:p>
          <a:p>
            <a:pPr marL="514350" indent="-514350" algn="just">
              <a:buFont typeface="+mj-lt"/>
              <a:buAutoNum type="arabicPeriod" startAt="10"/>
            </a:pPr>
            <a:r>
              <a:rPr lang="en-US" sz="1800" dirty="0"/>
              <a:t>Prepare functions that will assist subjectivity, polarity and values of the sentiments.</a:t>
            </a:r>
          </a:p>
          <a:p>
            <a:pPr marL="514350" indent="-514350" algn="just">
              <a:buFont typeface="+mj-lt"/>
              <a:buAutoNum type="arabicPeriod" startAt="10"/>
            </a:pPr>
            <a:r>
              <a:rPr lang="en-US" sz="1800" dirty="0"/>
              <a:t>Calling all the trump tweets and understand the sentiment from it.</a:t>
            </a:r>
          </a:p>
          <a:p>
            <a:pPr marL="514350" indent="-514350" algn="just">
              <a:buFont typeface="+mj-lt"/>
              <a:buAutoNum type="arabicPeriod" startAt="10"/>
            </a:pPr>
            <a:r>
              <a:rPr lang="en-US" sz="1800" dirty="0"/>
              <a:t>Prepare a new data frame for storing sentiment, polarity and subjectivity from it. </a:t>
            </a:r>
          </a:p>
          <a:p>
            <a:pPr marL="514350" indent="-514350" algn="just">
              <a:buFont typeface="+mj-lt"/>
              <a:buAutoNum type="arabicPeriod" startAt="10"/>
            </a:pPr>
            <a:r>
              <a:rPr lang="en-US" sz="1800" dirty="0"/>
              <a:t>Visualization of sentiment counts for Trump</a:t>
            </a:r>
          </a:p>
          <a:p>
            <a:pPr marL="514350" indent="-514350" algn="just">
              <a:buFont typeface="+mj-lt"/>
              <a:buAutoNum type="arabicPeriod" startAt="10"/>
            </a:pPr>
            <a:r>
              <a:rPr lang="en-US" sz="1800" dirty="0"/>
              <a:t>Visualization of sentiment counts for Biden</a:t>
            </a:r>
          </a:p>
          <a:p>
            <a:pPr marL="514350" indent="-514350" algn="just">
              <a:buFont typeface="+mj-lt"/>
              <a:buAutoNum type="arabicPeriod" startAt="10"/>
            </a:pPr>
            <a:r>
              <a:rPr lang="en-US" sz="1800" dirty="0"/>
              <a:t>Biden tweets sentiment analysis</a:t>
            </a:r>
          </a:p>
          <a:p>
            <a:pPr marL="514350" indent="-514350" algn="just">
              <a:buFont typeface="+mj-lt"/>
              <a:buAutoNum type="arabicPeriod" startAt="10"/>
            </a:pPr>
            <a:r>
              <a:rPr lang="en-US" sz="1800" dirty="0"/>
              <a:t>Word cloud for sentiment analysis for Trump</a:t>
            </a:r>
          </a:p>
          <a:p>
            <a:pPr marL="514350" indent="-514350" algn="just">
              <a:buFont typeface="+mj-lt"/>
              <a:buAutoNum type="arabicPeriod" startAt="10"/>
            </a:pPr>
            <a:r>
              <a:rPr lang="en-US" sz="1800" dirty="0"/>
              <a:t>Word cloud for sentiment analysis for Biden</a:t>
            </a:r>
          </a:p>
          <a:p>
            <a:pPr marL="514350" indent="-514350" algn="just">
              <a:buFont typeface="+mj-lt"/>
              <a:buAutoNum type="arabicPeriod" startAt="10"/>
            </a:pPr>
            <a:endParaRPr lang="en-IN" sz="1800" dirty="0"/>
          </a:p>
        </p:txBody>
      </p:sp>
      <p:pic>
        <p:nvPicPr>
          <p:cNvPr id="4" name="Picture 2" descr="Faculties - Best Private University in Telangana &amp; Andhra Pradesh | KLH">
            <a:extLst>
              <a:ext uri="{FF2B5EF4-FFF2-40B4-BE49-F238E27FC236}">
                <a16:creationId xmlns:a16="http://schemas.microsoft.com/office/drawing/2014/main" id="{6DCEC1EA-EB85-A465-9C05-53DDE9973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076ECBB-3577-DA1D-36F3-9713A074B3C2}"/>
              </a:ext>
            </a:extLst>
          </p:cNvPr>
          <p:cNvSpPr>
            <a:spLocks noGrp="1"/>
          </p:cNvSpPr>
          <p:nvPr>
            <p:ph type="dt" sz="half" idx="10"/>
          </p:nvPr>
        </p:nvSpPr>
        <p:spPr/>
        <p:txBody>
          <a:bodyPr/>
          <a:lstStyle/>
          <a:p>
            <a:fld id="{7FDCF979-6B26-4D62-9A0A-0D121FE8C0CA}" type="datetime1">
              <a:rPr lang="en-IN" smtClean="0"/>
              <a:t>25-10-2022</a:t>
            </a:fld>
            <a:endParaRPr lang="en-IN"/>
          </a:p>
        </p:txBody>
      </p:sp>
      <p:sp>
        <p:nvSpPr>
          <p:cNvPr id="6" name="Footer Placeholder 5">
            <a:extLst>
              <a:ext uri="{FF2B5EF4-FFF2-40B4-BE49-F238E27FC236}">
                <a16:creationId xmlns:a16="http://schemas.microsoft.com/office/drawing/2014/main" id="{28CA4C9A-7824-22AC-B5C3-62C6F10C50E7}"/>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E8D2B5C6-1EA5-83D4-A04F-EB93505C5887}"/>
              </a:ext>
            </a:extLst>
          </p:cNvPr>
          <p:cNvSpPr>
            <a:spLocks noGrp="1"/>
          </p:cNvSpPr>
          <p:nvPr>
            <p:ph type="sldNum" sz="quarter" idx="12"/>
          </p:nvPr>
        </p:nvSpPr>
        <p:spPr/>
        <p:txBody>
          <a:bodyPr/>
          <a:lstStyle/>
          <a:p>
            <a:fld id="{9A4ADEAC-79D2-4F15-BC63-08A976F8C898}" type="slidenum">
              <a:rPr lang="en-IN" smtClean="0"/>
              <a:t>12</a:t>
            </a:fld>
            <a:endParaRPr lang="en-IN"/>
          </a:p>
        </p:txBody>
      </p:sp>
      <p:sp>
        <p:nvSpPr>
          <p:cNvPr id="8" name="Rectangle 7">
            <a:extLst>
              <a:ext uri="{FF2B5EF4-FFF2-40B4-BE49-F238E27FC236}">
                <a16:creationId xmlns:a16="http://schemas.microsoft.com/office/drawing/2014/main" id="{0CF67C06-D16F-269A-5559-BD2990061811}"/>
              </a:ext>
            </a:extLst>
          </p:cNvPr>
          <p:cNvSpPr/>
          <p:nvPr/>
        </p:nvSpPr>
        <p:spPr>
          <a:xfrm>
            <a:off x="0" y="6368277"/>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F6E29B5A-09C4-4F3A-570E-B2A2B96B9F1E}"/>
              </a:ext>
            </a:extLst>
          </p:cNvPr>
          <p:cNvSpPr txBox="1">
            <a:spLocks/>
          </p:cNvSpPr>
          <p:nvPr/>
        </p:nvSpPr>
        <p:spPr>
          <a:xfrm>
            <a:off x="838201" y="636827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2" name="Footer Placeholder 4">
            <a:extLst>
              <a:ext uri="{FF2B5EF4-FFF2-40B4-BE49-F238E27FC236}">
                <a16:creationId xmlns:a16="http://schemas.microsoft.com/office/drawing/2014/main" id="{82F15852-C638-401D-A847-E6E46ED9A51F}"/>
              </a:ext>
            </a:extLst>
          </p:cNvPr>
          <p:cNvSpPr txBox="1">
            <a:spLocks/>
          </p:cNvSpPr>
          <p:nvPr/>
        </p:nvSpPr>
        <p:spPr>
          <a:xfrm>
            <a:off x="4038601" y="636827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4" name="Slide Number Placeholder 5">
            <a:extLst>
              <a:ext uri="{FF2B5EF4-FFF2-40B4-BE49-F238E27FC236}">
                <a16:creationId xmlns:a16="http://schemas.microsoft.com/office/drawing/2014/main" id="{A5ABE7DC-6100-FF6C-EE17-C3766176F9C8}"/>
              </a:ext>
            </a:extLst>
          </p:cNvPr>
          <p:cNvSpPr txBox="1">
            <a:spLocks/>
          </p:cNvSpPr>
          <p:nvPr/>
        </p:nvSpPr>
        <p:spPr>
          <a:xfrm>
            <a:off x="8610601" y="636827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12</a:t>
            </a:fld>
            <a:endParaRPr lang="en-IN" dirty="0">
              <a:solidFill>
                <a:schemeClr val="bg1"/>
              </a:solidFill>
            </a:endParaRPr>
          </a:p>
        </p:txBody>
      </p:sp>
    </p:spTree>
    <p:extLst>
      <p:ext uri="{BB962C8B-B14F-4D97-AF65-F5344CB8AC3E}">
        <p14:creationId xmlns:p14="http://schemas.microsoft.com/office/powerpoint/2010/main" val="2024749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C7FE1E-6906-66BB-8216-E5B0F804C480}"/>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WORK PROGRESS</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A8E0F31-9798-3DB8-453C-40B8755F841A}"/>
              </a:ext>
            </a:extLst>
          </p:cNvPr>
          <p:cNvSpPr>
            <a:spLocks noGrp="1"/>
          </p:cNvSpPr>
          <p:nvPr>
            <p:ph idx="1"/>
          </p:nvPr>
        </p:nvSpPr>
        <p:spPr>
          <a:xfrm>
            <a:off x="4447308" y="591344"/>
            <a:ext cx="6906491" cy="5585619"/>
          </a:xfrm>
        </p:spPr>
        <p:txBody>
          <a:bodyPr anchor="ctr">
            <a:normAutofit/>
          </a:bodyPr>
          <a:lstStyle/>
          <a:p>
            <a:pPr marL="514350" marR="0" lvl="0" indent="-514350" algn="just" defTabSz="914400" rtl="0" eaLnBrk="1" fontAlgn="auto" latinLnBrk="0" hangingPunct="1">
              <a:lnSpc>
                <a:spcPct val="90000"/>
              </a:lnSpc>
              <a:spcBef>
                <a:spcPts val="1000"/>
              </a:spcBef>
              <a:spcAft>
                <a:spcPts val="0"/>
              </a:spcAft>
              <a:buClrTx/>
              <a:buSzTx/>
              <a:buFont typeface="+mj-lt"/>
              <a:buAutoNum type="arabicPeriod" startAt="20"/>
              <a:tabLst/>
              <a:defRPr/>
            </a:pPr>
            <a:r>
              <a:rPr kumimoji="0" lang="en-IN" sz="1700" b="0" i="0" u="none" strike="noStrike" kern="1200" cap="none" spc="0" normalizeH="0" baseline="0" noProof="0" dirty="0">
                <a:ln>
                  <a:noFill/>
                </a:ln>
                <a:solidFill>
                  <a:prstClr val="black"/>
                </a:solidFill>
                <a:effectLst/>
                <a:uLnTx/>
                <a:uFillTx/>
                <a:latin typeface="Calibri" panose="020F0502020204030204"/>
                <a:ea typeface="+mn-ea"/>
                <a:cs typeface="+mn-cs"/>
              </a:rPr>
              <a:t>Comparative analysis for </a:t>
            </a:r>
            <a:r>
              <a:rPr lang="en-IN" sz="1700" dirty="0">
                <a:solidFill>
                  <a:prstClr val="black"/>
                </a:solidFill>
                <a:latin typeface="Calibri" panose="020F0502020204030204"/>
              </a:rPr>
              <a:t>VADER</a:t>
            </a:r>
            <a:r>
              <a:rPr kumimoji="0" lang="en-IN" sz="1700" b="0" i="0" u="none" strike="noStrike" kern="1200" cap="none" spc="0" normalizeH="0" baseline="0" noProof="0" dirty="0">
                <a:ln>
                  <a:noFill/>
                </a:ln>
                <a:solidFill>
                  <a:prstClr val="black"/>
                </a:solidFill>
                <a:effectLst/>
                <a:uLnTx/>
                <a:uFillTx/>
                <a:latin typeface="Calibri" panose="020F0502020204030204"/>
                <a:ea typeface="+mn-ea"/>
                <a:cs typeface="+mn-cs"/>
              </a:rPr>
              <a:t> model and </a:t>
            </a:r>
            <a:r>
              <a:rPr lang="en-IN" sz="1700" dirty="0">
                <a:solidFill>
                  <a:prstClr val="black"/>
                </a:solidFill>
                <a:latin typeface="Calibri" panose="020F0502020204030204"/>
              </a:rPr>
              <a:t>T</a:t>
            </a:r>
            <a:r>
              <a:rPr kumimoji="0" lang="en-IN" sz="1700" b="0" i="0" u="none" strike="noStrike" kern="1200" cap="none" spc="0" normalizeH="0" baseline="0" noProof="0" dirty="0" err="1">
                <a:ln>
                  <a:noFill/>
                </a:ln>
                <a:solidFill>
                  <a:prstClr val="black"/>
                </a:solidFill>
                <a:effectLst/>
                <a:uLnTx/>
                <a:uFillTx/>
                <a:latin typeface="Calibri" panose="020F0502020204030204"/>
                <a:ea typeface="+mn-ea"/>
                <a:cs typeface="+mn-cs"/>
              </a:rPr>
              <a:t>extBlob</a:t>
            </a:r>
            <a:r>
              <a:rPr kumimoji="0" lang="en-IN" sz="1700" b="0" i="0" u="none" strike="noStrike" kern="1200" cap="none" spc="0" normalizeH="0" baseline="0" noProof="0" dirty="0">
                <a:ln>
                  <a:noFill/>
                </a:ln>
                <a:solidFill>
                  <a:prstClr val="black"/>
                </a:solidFill>
                <a:effectLst/>
                <a:uLnTx/>
                <a:uFillTx/>
                <a:latin typeface="Calibri" panose="020F0502020204030204"/>
                <a:ea typeface="+mn-ea"/>
                <a:cs typeface="+mn-cs"/>
              </a:rPr>
              <a:t> model.</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startAt="20"/>
              <a:tabLst/>
              <a:defRPr/>
            </a:pPr>
            <a:r>
              <a:rPr kumimoji="0" lang="en-IN" sz="1700" b="0" i="0" u="none" strike="noStrike" kern="1200" cap="none" spc="0" normalizeH="0" baseline="0" noProof="0" dirty="0">
                <a:ln>
                  <a:noFill/>
                </a:ln>
                <a:solidFill>
                  <a:prstClr val="black"/>
                </a:solidFill>
                <a:effectLst/>
                <a:uLnTx/>
                <a:uFillTx/>
                <a:latin typeface="Calibri" panose="020F0502020204030204"/>
                <a:ea typeface="+mn-ea"/>
                <a:cs typeface="+mn-cs"/>
              </a:rPr>
              <a:t>Clean the data and found hashtags and mentions for re-tweets.</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startAt="20"/>
              <a:tabLst/>
              <a:defRPr/>
            </a:pPr>
            <a:r>
              <a:rPr kumimoji="0" lang="en-IN" sz="1700" b="0" i="0" u="none" strike="noStrike" kern="1200" cap="none" spc="0" normalizeH="0" baseline="0" noProof="0" dirty="0">
                <a:ln>
                  <a:noFill/>
                </a:ln>
                <a:solidFill>
                  <a:prstClr val="black"/>
                </a:solidFill>
                <a:effectLst/>
                <a:uLnTx/>
                <a:uFillTx/>
                <a:latin typeface="Calibri" panose="020F0502020204030204"/>
                <a:ea typeface="+mn-ea"/>
                <a:cs typeface="+mn-cs"/>
              </a:rPr>
              <a:t>Found a corelation for number of re-tweets for Trump and </a:t>
            </a:r>
            <a:r>
              <a:rPr lang="en-IN" sz="1700" dirty="0">
                <a:solidFill>
                  <a:prstClr val="black"/>
                </a:solidFill>
                <a:latin typeface="Calibri" panose="020F0502020204030204"/>
              </a:rPr>
              <a:t>B</a:t>
            </a:r>
            <a:r>
              <a:rPr kumimoji="0" lang="en-IN" sz="1700" b="0" i="0" u="none" strike="noStrike" kern="1200" cap="none" spc="0" normalizeH="0" baseline="0" noProof="0" dirty="0" err="1">
                <a:ln>
                  <a:noFill/>
                </a:ln>
                <a:solidFill>
                  <a:prstClr val="black"/>
                </a:solidFill>
                <a:effectLst/>
                <a:uLnTx/>
                <a:uFillTx/>
                <a:latin typeface="Calibri" panose="020F0502020204030204"/>
                <a:ea typeface="+mn-ea"/>
                <a:cs typeface="+mn-cs"/>
              </a:rPr>
              <a:t>iden</a:t>
            </a:r>
            <a:r>
              <a:rPr kumimoji="0" lang="en-IN" sz="1700" b="0" i="0" u="none" strike="noStrike" kern="1200" cap="none" spc="0" normalizeH="0" baseline="0" noProof="0" dirty="0">
                <a:ln>
                  <a:noFill/>
                </a:ln>
                <a:solidFill>
                  <a:prstClr val="black"/>
                </a:solidFill>
                <a:effectLst/>
                <a:uLnTx/>
                <a:uFillTx/>
                <a:latin typeface="Calibri" panose="020F0502020204030204"/>
                <a:ea typeface="+mn-ea"/>
                <a:cs typeface="+mn-cs"/>
              </a:rPr>
              <a:t> and found number of hashtags for Trump and </a:t>
            </a:r>
            <a:r>
              <a:rPr lang="en-IN" sz="1700" dirty="0">
                <a:solidFill>
                  <a:prstClr val="black"/>
                </a:solidFill>
                <a:latin typeface="Calibri" panose="020F0502020204030204"/>
              </a:rPr>
              <a:t>B</a:t>
            </a:r>
            <a:r>
              <a:rPr kumimoji="0" lang="en-IN" sz="1700" b="0" i="0" u="none" strike="noStrike" kern="1200" cap="none" spc="0" normalizeH="0" baseline="0" noProof="0" dirty="0" err="1">
                <a:ln>
                  <a:noFill/>
                </a:ln>
                <a:solidFill>
                  <a:prstClr val="black"/>
                </a:solidFill>
                <a:effectLst/>
                <a:uLnTx/>
                <a:uFillTx/>
                <a:latin typeface="Calibri" panose="020F0502020204030204"/>
                <a:ea typeface="+mn-ea"/>
                <a:cs typeface="+mn-cs"/>
              </a:rPr>
              <a:t>iden</a:t>
            </a:r>
            <a:r>
              <a:rPr kumimoji="0" lang="en-IN" sz="17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514350" marR="0" lvl="0" indent="-514350" algn="just" defTabSz="914400" rtl="0" eaLnBrk="1" fontAlgn="auto" latinLnBrk="0" hangingPunct="1">
              <a:lnSpc>
                <a:spcPct val="90000"/>
              </a:lnSpc>
              <a:spcBef>
                <a:spcPts val="1000"/>
              </a:spcBef>
              <a:spcAft>
                <a:spcPts val="0"/>
              </a:spcAft>
              <a:buClrTx/>
              <a:buSzTx/>
              <a:buFont typeface="+mj-lt"/>
              <a:buAutoNum type="arabicPeriod" startAt="20"/>
              <a:tabLst/>
              <a:defRPr/>
            </a:pPr>
            <a:r>
              <a:rPr kumimoji="0" lang="en-IN" sz="1700" b="0" i="0" u="none" strike="noStrike" kern="1200" cap="none" spc="0" normalizeH="0" baseline="0" noProof="0" dirty="0">
                <a:ln>
                  <a:noFill/>
                </a:ln>
                <a:solidFill>
                  <a:prstClr val="black"/>
                </a:solidFill>
                <a:effectLst/>
                <a:uLnTx/>
                <a:uFillTx/>
                <a:latin typeface="Calibri" panose="020F0502020204030204"/>
                <a:ea typeface="+mn-ea"/>
                <a:cs typeface="+mn-cs"/>
              </a:rPr>
              <a:t>Created a sentiment analysis graph from starting day till the day of election</a:t>
            </a:r>
            <a:r>
              <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IN"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2" descr="Faculties - Best Private University in Telangana &amp; Andhra Pradesh | KLH">
            <a:extLst>
              <a:ext uri="{FF2B5EF4-FFF2-40B4-BE49-F238E27FC236}">
                <a16:creationId xmlns:a16="http://schemas.microsoft.com/office/drawing/2014/main" id="{6DCEC1EA-EB85-A465-9C05-53DDE99738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076ECBB-3577-DA1D-36F3-9713A074B3C2}"/>
              </a:ext>
            </a:extLst>
          </p:cNvPr>
          <p:cNvSpPr>
            <a:spLocks noGrp="1"/>
          </p:cNvSpPr>
          <p:nvPr>
            <p:ph type="dt" sz="half" idx="10"/>
          </p:nvPr>
        </p:nvSpPr>
        <p:spPr/>
        <p:txBody>
          <a:bodyPr/>
          <a:lstStyle/>
          <a:p>
            <a:fld id="{7FDCF979-6B26-4D62-9A0A-0D121FE8C0CA}" type="datetime1">
              <a:rPr lang="en-IN" smtClean="0"/>
              <a:t>25-10-2022</a:t>
            </a:fld>
            <a:endParaRPr lang="en-IN"/>
          </a:p>
        </p:txBody>
      </p:sp>
      <p:sp>
        <p:nvSpPr>
          <p:cNvPr id="6" name="Footer Placeholder 5">
            <a:extLst>
              <a:ext uri="{FF2B5EF4-FFF2-40B4-BE49-F238E27FC236}">
                <a16:creationId xmlns:a16="http://schemas.microsoft.com/office/drawing/2014/main" id="{28CA4C9A-7824-22AC-B5C3-62C6F10C50E7}"/>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E8D2B5C6-1EA5-83D4-A04F-EB93505C5887}"/>
              </a:ext>
            </a:extLst>
          </p:cNvPr>
          <p:cNvSpPr>
            <a:spLocks noGrp="1"/>
          </p:cNvSpPr>
          <p:nvPr>
            <p:ph type="sldNum" sz="quarter" idx="12"/>
          </p:nvPr>
        </p:nvSpPr>
        <p:spPr/>
        <p:txBody>
          <a:bodyPr/>
          <a:lstStyle/>
          <a:p>
            <a:fld id="{9A4ADEAC-79D2-4F15-BC63-08A976F8C898}" type="slidenum">
              <a:rPr lang="en-IN" smtClean="0"/>
              <a:t>13</a:t>
            </a:fld>
            <a:endParaRPr lang="en-IN"/>
          </a:p>
        </p:txBody>
      </p:sp>
      <p:sp>
        <p:nvSpPr>
          <p:cNvPr id="8" name="Rectangle 7">
            <a:extLst>
              <a:ext uri="{FF2B5EF4-FFF2-40B4-BE49-F238E27FC236}">
                <a16:creationId xmlns:a16="http://schemas.microsoft.com/office/drawing/2014/main" id="{0CF67C06-D16F-269A-5559-BD2990061811}"/>
              </a:ext>
            </a:extLst>
          </p:cNvPr>
          <p:cNvSpPr/>
          <p:nvPr/>
        </p:nvSpPr>
        <p:spPr>
          <a:xfrm>
            <a:off x="0" y="6368277"/>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F6E29B5A-09C4-4F3A-570E-B2A2B96B9F1E}"/>
              </a:ext>
            </a:extLst>
          </p:cNvPr>
          <p:cNvSpPr txBox="1">
            <a:spLocks/>
          </p:cNvSpPr>
          <p:nvPr/>
        </p:nvSpPr>
        <p:spPr>
          <a:xfrm>
            <a:off x="838201" y="6368276"/>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2" name="Footer Placeholder 4">
            <a:extLst>
              <a:ext uri="{FF2B5EF4-FFF2-40B4-BE49-F238E27FC236}">
                <a16:creationId xmlns:a16="http://schemas.microsoft.com/office/drawing/2014/main" id="{82F15852-C638-401D-A847-E6E46ED9A51F}"/>
              </a:ext>
            </a:extLst>
          </p:cNvPr>
          <p:cNvSpPr txBox="1">
            <a:spLocks/>
          </p:cNvSpPr>
          <p:nvPr/>
        </p:nvSpPr>
        <p:spPr>
          <a:xfrm>
            <a:off x="4038601" y="636827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4" name="Slide Number Placeholder 5">
            <a:extLst>
              <a:ext uri="{FF2B5EF4-FFF2-40B4-BE49-F238E27FC236}">
                <a16:creationId xmlns:a16="http://schemas.microsoft.com/office/drawing/2014/main" id="{A5ABE7DC-6100-FF6C-EE17-C3766176F9C8}"/>
              </a:ext>
            </a:extLst>
          </p:cNvPr>
          <p:cNvSpPr txBox="1">
            <a:spLocks/>
          </p:cNvSpPr>
          <p:nvPr/>
        </p:nvSpPr>
        <p:spPr>
          <a:xfrm>
            <a:off x="8610601" y="636827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13</a:t>
            </a:fld>
            <a:endParaRPr lang="en-IN" dirty="0">
              <a:solidFill>
                <a:schemeClr val="bg1"/>
              </a:solidFill>
            </a:endParaRPr>
          </a:p>
        </p:txBody>
      </p:sp>
    </p:spTree>
    <p:extLst>
      <p:ext uri="{BB962C8B-B14F-4D97-AF65-F5344CB8AC3E}">
        <p14:creationId xmlns:p14="http://schemas.microsoft.com/office/powerpoint/2010/main" val="624503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68066D7-B839-82B3-39D5-0FBB2BAAA5C3}"/>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5600" kern="1200" dirty="0">
                <a:solidFill>
                  <a:schemeClr val="tx1"/>
                </a:solidFill>
                <a:latin typeface="+mj-lt"/>
                <a:ea typeface="+mj-ea"/>
                <a:cs typeface="+mj-cs"/>
              </a:rPr>
              <a:t>CODE IMPLEMENTATION</a:t>
            </a:r>
          </a:p>
        </p:txBody>
      </p:sp>
      <p:sp>
        <p:nvSpPr>
          <p:cNvPr id="16" name="Arc 15">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Oval 17">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Faculties - Best Private University in Telangana &amp; Andhra Pradesh | KLH">
            <a:extLst>
              <a:ext uri="{FF2B5EF4-FFF2-40B4-BE49-F238E27FC236}">
                <a16:creationId xmlns:a16="http://schemas.microsoft.com/office/drawing/2014/main" id="{B8E2C8AC-D526-3891-3EA0-BDDBCE5A9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91E7AAEF-372F-183D-CEDE-6D5E58A97E06}"/>
              </a:ext>
            </a:extLst>
          </p:cNvPr>
          <p:cNvSpPr>
            <a:spLocks noGrp="1"/>
          </p:cNvSpPr>
          <p:nvPr>
            <p:ph type="dt" sz="half" idx="10"/>
          </p:nvPr>
        </p:nvSpPr>
        <p:spPr/>
        <p:txBody>
          <a:bodyPr/>
          <a:lstStyle/>
          <a:p>
            <a:fld id="{15AEC2D6-92FF-4149-BA96-40ED8F648EB3}" type="datetime1">
              <a:rPr lang="en-IN" smtClean="0"/>
              <a:t>25-10-2022</a:t>
            </a:fld>
            <a:endParaRPr lang="en-IN"/>
          </a:p>
        </p:txBody>
      </p:sp>
      <p:sp>
        <p:nvSpPr>
          <p:cNvPr id="5" name="Footer Placeholder 4">
            <a:extLst>
              <a:ext uri="{FF2B5EF4-FFF2-40B4-BE49-F238E27FC236}">
                <a16:creationId xmlns:a16="http://schemas.microsoft.com/office/drawing/2014/main" id="{66F304F2-077B-818F-E97C-04A395EEF6FC}"/>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C661B5BE-D927-393C-FF05-96507F4D93FE}"/>
              </a:ext>
            </a:extLst>
          </p:cNvPr>
          <p:cNvSpPr>
            <a:spLocks noGrp="1"/>
          </p:cNvSpPr>
          <p:nvPr>
            <p:ph type="sldNum" sz="quarter" idx="12"/>
          </p:nvPr>
        </p:nvSpPr>
        <p:spPr/>
        <p:txBody>
          <a:bodyPr/>
          <a:lstStyle/>
          <a:p>
            <a:fld id="{9A4ADEAC-79D2-4F15-BC63-08A976F8C898}" type="slidenum">
              <a:rPr lang="en-IN" smtClean="0"/>
              <a:t>14</a:t>
            </a:fld>
            <a:endParaRPr lang="en-IN"/>
          </a:p>
        </p:txBody>
      </p:sp>
      <p:sp>
        <p:nvSpPr>
          <p:cNvPr id="7" name="Rectangle 6">
            <a:extLst>
              <a:ext uri="{FF2B5EF4-FFF2-40B4-BE49-F238E27FC236}">
                <a16:creationId xmlns:a16="http://schemas.microsoft.com/office/drawing/2014/main" id="{C8570202-71C8-B916-4CDF-48A9F2E4E860}"/>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515CB17F-30B4-792B-3124-10C59136B308}"/>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1" name="Footer Placeholder 4">
            <a:extLst>
              <a:ext uri="{FF2B5EF4-FFF2-40B4-BE49-F238E27FC236}">
                <a16:creationId xmlns:a16="http://schemas.microsoft.com/office/drawing/2014/main" id="{78A8D324-9434-B060-48E4-8D4F86C82482}"/>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1907CE4E-59A8-D2E2-C9C1-5F4D0C72B6EA}"/>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14</a:t>
            </a:fld>
            <a:endParaRPr lang="en-IN" dirty="0">
              <a:solidFill>
                <a:schemeClr val="bg1"/>
              </a:solidFill>
            </a:endParaRPr>
          </a:p>
        </p:txBody>
      </p:sp>
    </p:spTree>
    <p:extLst>
      <p:ext uri="{BB962C8B-B14F-4D97-AF65-F5344CB8AC3E}">
        <p14:creationId xmlns:p14="http://schemas.microsoft.com/office/powerpoint/2010/main" val="4286533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ED0DF4-3405-71C8-5AD0-62603FD74254}"/>
              </a:ext>
            </a:extLst>
          </p:cNvPr>
          <p:cNvPicPr>
            <a:picLocks noGrp="1" noChangeAspect="1"/>
          </p:cNvPicPr>
          <p:nvPr>
            <p:ph idx="1"/>
          </p:nvPr>
        </p:nvPicPr>
        <p:blipFill rotWithShape="1">
          <a:blip r:embed="rId2"/>
          <a:srcRect l="11235" t="7036" r="825" b="37714"/>
          <a:stretch/>
        </p:blipFill>
        <p:spPr>
          <a:xfrm>
            <a:off x="4038600" y="1325563"/>
            <a:ext cx="7186613" cy="827088"/>
          </a:xfrm>
        </p:spPr>
      </p:pic>
      <p:pic>
        <p:nvPicPr>
          <p:cNvPr id="7" name="Picture 6">
            <a:extLst>
              <a:ext uri="{FF2B5EF4-FFF2-40B4-BE49-F238E27FC236}">
                <a16:creationId xmlns:a16="http://schemas.microsoft.com/office/drawing/2014/main" id="{2C8CFA9C-4AD9-D45B-B3ED-CC78D837F8B2}"/>
              </a:ext>
            </a:extLst>
          </p:cNvPr>
          <p:cNvPicPr>
            <a:picLocks noChangeAspect="1"/>
          </p:cNvPicPr>
          <p:nvPr/>
        </p:nvPicPr>
        <p:blipFill rotWithShape="1">
          <a:blip r:embed="rId3"/>
          <a:srcRect l="6548" t="3558" r="825" b="36403"/>
          <a:stretch/>
        </p:blipFill>
        <p:spPr>
          <a:xfrm>
            <a:off x="4038600" y="2203450"/>
            <a:ext cx="7186613" cy="1314450"/>
          </a:xfrm>
          <a:prstGeom prst="rect">
            <a:avLst/>
          </a:prstGeom>
        </p:spPr>
      </p:pic>
      <p:pic>
        <p:nvPicPr>
          <p:cNvPr id="8" name="Content Placeholder 7">
            <a:extLst>
              <a:ext uri="{FF2B5EF4-FFF2-40B4-BE49-F238E27FC236}">
                <a16:creationId xmlns:a16="http://schemas.microsoft.com/office/drawing/2014/main" id="{A5BAC824-0C2B-AF36-8156-4C505B24AC06}"/>
              </a:ext>
            </a:extLst>
          </p:cNvPr>
          <p:cNvPicPr>
            <a:picLocks noChangeAspect="1"/>
          </p:cNvPicPr>
          <p:nvPr/>
        </p:nvPicPr>
        <p:blipFill rotWithShape="1">
          <a:blip r:embed="rId4"/>
          <a:srcRect l="9694" r="1269" b="20247"/>
          <a:stretch/>
        </p:blipFill>
        <p:spPr>
          <a:xfrm>
            <a:off x="4038600" y="3568700"/>
            <a:ext cx="7186613" cy="1957388"/>
          </a:xfrm>
          <a:prstGeom prst="rect">
            <a:avLst/>
          </a:prstGeom>
        </p:spPr>
      </p:pic>
      <p:sp>
        <p:nvSpPr>
          <p:cNvPr id="11" name="Title 1">
            <a:extLst>
              <a:ext uri="{FF2B5EF4-FFF2-40B4-BE49-F238E27FC236}">
                <a16:creationId xmlns:a16="http://schemas.microsoft.com/office/drawing/2014/main" id="{B4355673-D629-321F-7F5D-C3F940FC0DE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F430E378-9E6D-8005-236B-BB16D9E84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E02F49A3-EB3E-95E2-4960-3A61790A8C5F}"/>
              </a:ext>
            </a:extLst>
          </p:cNvPr>
          <p:cNvSpPr>
            <a:spLocks noGrp="1"/>
          </p:cNvSpPr>
          <p:nvPr>
            <p:ph type="dt" sz="half" idx="10"/>
          </p:nvPr>
        </p:nvSpPr>
        <p:spPr/>
        <p:txBody>
          <a:bodyPr/>
          <a:lstStyle/>
          <a:p>
            <a:fld id="{9B435170-EB57-4D8D-A19C-4666091E7B68}" type="datetime1">
              <a:rPr lang="en-IN" smtClean="0"/>
              <a:t>25-10-2022</a:t>
            </a:fld>
            <a:endParaRPr lang="en-IN"/>
          </a:p>
        </p:txBody>
      </p:sp>
      <p:sp>
        <p:nvSpPr>
          <p:cNvPr id="4" name="Footer Placeholder 3">
            <a:extLst>
              <a:ext uri="{FF2B5EF4-FFF2-40B4-BE49-F238E27FC236}">
                <a16:creationId xmlns:a16="http://schemas.microsoft.com/office/drawing/2014/main" id="{52830919-8BC0-1FDE-E213-EA1EAD5FA385}"/>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CDF66A32-EAC4-385C-598B-E5969FC88584}"/>
              </a:ext>
            </a:extLst>
          </p:cNvPr>
          <p:cNvSpPr>
            <a:spLocks noGrp="1"/>
          </p:cNvSpPr>
          <p:nvPr>
            <p:ph type="sldNum" sz="quarter" idx="12"/>
          </p:nvPr>
        </p:nvSpPr>
        <p:spPr/>
        <p:txBody>
          <a:bodyPr/>
          <a:lstStyle/>
          <a:p>
            <a:fld id="{9A4ADEAC-79D2-4F15-BC63-08A976F8C898}" type="slidenum">
              <a:rPr lang="en-IN" smtClean="0"/>
              <a:t>15</a:t>
            </a:fld>
            <a:endParaRPr lang="en-IN"/>
          </a:p>
        </p:txBody>
      </p:sp>
      <p:sp>
        <p:nvSpPr>
          <p:cNvPr id="9" name="Rectangle 8">
            <a:extLst>
              <a:ext uri="{FF2B5EF4-FFF2-40B4-BE49-F238E27FC236}">
                <a16:creationId xmlns:a16="http://schemas.microsoft.com/office/drawing/2014/main" id="{5E8BB16F-50A3-EFFA-D7D7-A6AB0191238A}"/>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43984F9C-783D-5469-8EA2-15C636792CCE}"/>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2" name="Footer Placeholder 4">
            <a:extLst>
              <a:ext uri="{FF2B5EF4-FFF2-40B4-BE49-F238E27FC236}">
                <a16:creationId xmlns:a16="http://schemas.microsoft.com/office/drawing/2014/main" id="{3845F8A1-75F9-33C6-507C-3F31B19299E2}"/>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1A2E6140-1623-E8BD-4412-BD37BA3FF573}"/>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15</a:t>
            </a:fld>
            <a:endParaRPr lang="en-IN" dirty="0">
              <a:solidFill>
                <a:schemeClr val="bg1"/>
              </a:solidFill>
            </a:endParaRPr>
          </a:p>
        </p:txBody>
      </p:sp>
    </p:spTree>
    <p:extLst>
      <p:ext uri="{BB962C8B-B14F-4D97-AF65-F5344CB8AC3E}">
        <p14:creationId xmlns:p14="http://schemas.microsoft.com/office/powerpoint/2010/main" val="80451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EA5949C0-675C-3B0B-0E46-8D2B5F9FBEC6}"/>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13" name="Content Placeholder 12">
            <a:extLst>
              <a:ext uri="{FF2B5EF4-FFF2-40B4-BE49-F238E27FC236}">
                <a16:creationId xmlns:a16="http://schemas.microsoft.com/office/drawing/2014/main" id="{C81AD618-5882-6105-9BC0-D97796EB0031}"/>
              </a:ext>
            </a:extLst>
          </p:cNvPr>
          <p:cNvPicPr>
            <a:picLocks noGrp="1" noChangeAspect="1"/>
          </p:cNvPicPr>
          <p:nvPr>
            <p:ph idx="1"/>
          </p:nvPr>
        </p:nvPicPr>
        <p:blipFill>
          <a:blip r:embed="rId2"/>
          <a:stretch>
            <a:fillRect/>
          </a:stretch>
        </p:blipFill>
        <p:spPr>
          <a:xfrm>
            <a:off x="4038600" y="1423596"/>
            <a:ext cx="7188199" cy="4007419"/>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7ED7D194-0B05-9932-EF9F-B87633CC8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00F374A3-2A46-6FFF-9397-1509B9496AB4}"/>
              </a:ext>
            </a:extLst>
          </p:cNvPr>
          <p:cNvSpPr>
            <a:spLocks noGrp="1"/>
          </p:cNvSpPr>
          <p:nvPr>
            <p:ph type="dt" sz="half" idx="10"/>
          </p:nvPr>
        </p:nvSpPr>
        <p:spPr/>
        <p:txBody>
          <a:bodyPr/>
          <a:lstStyle/>
          <a:p>
            <a:fld id="{5918D892-9FAC-40A4-8253-36D0E634F05A}" type="datetime1">
              <a:rPr lang="en-IN" smtClean="0"/>
              <a:t>25-10-2022</a:t>
            </a:fld>
            <a:endParaRPr lang="en-IN"/>
          </a:p>
        </p:txBody>
      </p:sp>
      <p:sp>
        <p:nvSpPr>
          <p:cNvPr id="4" name="Footer Placeholder 3">
            <a:extLst>
              <a:ext uri="{FF2B5EF4-FFF2-40B4-BE49-F238E27FC236}">
                <a16:creationId xmlns:a16="http://schemas.microsoft.com/office/drawing/2014/main" id="{156FBD4B-5E1E-1596-D9C7-D489EAE58D44}"/>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CC3A39C8-0433-7E96-B8FF-A6B7B50D1731}"/>
              </a:ext>
            </a:extLst>
          </p:cNvPr>
          <p:cNvSpPr>
            <a:spLocks noGrp="1"/>
          </p:cNvSpPr>
          <p:nvPr>
            <p:ph type="sldNum" sz="quarter" idx="12"/>
          </p:nvPr>
        </p:nvSpPr>
        <p:spPr/>
        <p:txBody>
          <a:bodyPr/>
          <a:lstStyle/>
          <a:p>
            <a:fld id="{9A4ADEAC-79D2-4F15-BC63-08A976F8C898}" type="slidenum">
              <a:rPr lang="en-IN" smtClean="0"/>
              <a:t>16</a:t>
            </a:fld>
            <a:endParaRPr lang="en-IN"/>
          </a:p>
        </p:txBody>
      </p:sp>
      <p:sp>
        <p:nvSpPr>
          <p:cNvPr id="6" name="Rectangle 5">
            <a:extLst>
              <a:ext uri="{FF2B5EF4-FFF2-40B4-BE49-F238E27FC236}">
                <a16:creationId xmlns:a16="http://schemas.microsoft.com/office/drawing/2014/main" id="{E18A0E79-A7F1-C18E-C4FD-25B41C5D1099}"/>
              </a:ext>
            </a:extLst>
          </p:cNvPr>
          <p:cNvSpPr/>
          <p:nvPr/>
        </p:nvSpPr>
        <p:spPr>
          <a:xfrm>
            <a:off x="0" y="6326335"/>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Date Placeholder 2">
            <a:extLst>
              <a:ext uri="{FF2B5EF4-FFF2-40B4-BE49-F238E27FC236}">
                <a16:creationId xmlns:a16="http://schemas.microsoft.com/office/drawing/2014/main" id="{D813D46C-FE2D-896E-EA7D-08D54615E63C}"/>
              </a:ext>
            </a:extLst>
          </p:cNvPr>
          <p:cNvSpPr txBox="1">
            <a:spLocks/>
          </p:cNvSpPr>
          <p:nvPr/>
        </p:nvSpPr>
        <p:spPr>
          <a:xfrm>
            <a:off x="838201" y="6326334"/>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8" name="Footer Placeholder 4">
            <a:extLst>
              <a:ext uri="{FF2B5EF4-FFF2-40B4-BE49-F238E27FC236}">
                <a16:creationId xmlns:a16="http://schemas.microsoft.com/office/drawing/2014/main" id="{93422E78-2B8D-2AA9-680E-EB3BD5B216BB}"/>
              </a:ext>
            </a:extLst>
          </p:cNvPr>
          <p:cNvSpPr txBox="1">
            <a:spLocks/>
          </p:cNvSpPr>
          <p:nvPr/>
        </p:nvSpPr>
        <p:spPr>
          <a:xfrm>
            <a:off x="4038601" y="632633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9" name="Slide Number Placeholder 5">
            <a:extLst>
              <a:ext uri="{FF2B5EF4-FFF2-40B4-BE49-F238E27FC236}">
                <a16:creationId xmlns:a16="http://schemas.microsoft.com/office/drawing/2014/main" id="{C6361CA0-BEAB-220B-2FB4-3101AB23D1F2}"/>
              </a:ext>
            </a:extLst>
          </p:cNvPr>
          <p:cNvSpPr txBox="1">
            <a:spLocks/>
          </p:cNvSpPr>
          <p:nvPr/>
        </p:nvSpPr>
        <p:spPr>
          <a:xfrm>
            <a:off x="8610601" y="632633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16</a:t>
            </a:fld>
            <a:endParaRPr lang="en-IN" dirty="0">
              <a:solidFill>
                <a:schemeClr val="bg1"/>
              </a:solidFill>
            </a:endParaRPr>
          </a:p>
        </p:txBody>
      </p:sp>
    </p:spTree>
    <p:extLst>
      <p:ext uri="{BB962C8B-B14F-4D97-AF65-F5344CB8AC3E}">
        <p14:creationId xmlns:p14="http://schemas.microsoft.com/office/powerpoint/2010/main" val="1027024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9D24713-439C-634C-D5BE-B6BD3F98D6F5}"/>
              </a:ext>
            </a:extLst>
          </p:cNvPr>
          <p:cNvPicPr>
            <a:picLocks noGrp="1" noChangeAspect="1"/>
          </p:cNvPicPr>
          <p:nvPr>
            <p:ph idx="1"/>
          </p:nvPr>
        </p:nvPicPr>
        <p:blipFill rotWithShape="1">
          <a:blip r:embed="rId2"/>
          <a:srcRect l="11235"/>
          <a:stretch/>
        </p:blipFill>
        <p:spPr>
          <a:xfrm>
            <a:off x="4038600" y="1000125"/>
            <a:ext cx="7186613" cy="1870075"/>
          </a:xfrm>
        </p:spPr>
      </p:pic>
      <p:pic>
        <p:nvPicPr>
          <p:cNvPr id="10" name="Picture 9">
            <a:extLst>
              <a:ext uri="{FF2B5EF4-FFF2-40B4-BE49-F238E27FC236}">
                <a16:creationId xmlns:a16="http://schemas.microsoft.com/office/drawing/2014/main" id="{BD9D44A4-EA47-83FB-5928-D425B42827A8}"/>
              </a:ext>
            </a:extLst>
          </p:cNvPr>
          <p:cNvPicPr>
            <a:picLocks noChangeAspect="1"/>
          </p:cNvPicPr>
          <p:nvPr/>
        </p:nvPicPr>
        <p:blipFill rotWithShape="1">
          <a:blip r:embed="rId3"/>
          <a:srcRect l="8073" t="3017" b="7084"/>
          <a:stretch/>
        </p:blipFill>
        <p:spPr>
          <a:xfrm>
            <a:off x="4038600" y="2928938"/>
            <a:ext cx="7186613" cy="2921000"/>
          </a:xfrm>
          <a:prstGeom prst="rect">
            <a:avLst/>
          </a:prstGeom>
        </p:spPr>
      </p:pic>
      <p:sp>
        <p:nvSpPr>
          <p:cNvPr id="14" name="Title 1">
            <a:extLst>
              <a:ext uri="{FF2B5EF4-FFF2-40B4-BE49-F238E27FC236}">
                <a16:creationId xmlns:a16="http://schemas.microsoft.com/office/drawing/2014/main" id="{DFD3F2C8-A7A8-F23A-1E86-E74A248134C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18F70426-F143-4024-F968-BC94E868C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5AF97A00-0A29-A4F4-5E4F-FDBF0E7C20B0}"/>
              </a:ext>
            </a:extLst>
          </p:cNvPr>
          <p:cNvSpPr>
            <a:spLocks noGrp="1"/>
          </p:cNvSpPr>
          <p:nvPr>
            <p:ph type="dt" sz="half" idx="10"/>
          </p:nvPr>
        </p:nvSpPr>
        <p:spPr/>
        <p:txBody>
          <a:bodyPr/>
          <a:lstStyle/>
          <a:p>
            <a:fld id="{228B66E2-E1F3-4C44-927F-50961E800337}" type="datetime1">
              <a:rPr lang="en-IN" smtClean="0"/>
              <a:t>25-10-2022</a:t>
            </a:fld>
            <a:endParaRPr lang="en-IN"/>
          </a:p>
        </p:txBody>
      </p:sp>
      <p:sp>
        <p:nvSpPr>
          <p:cNvPr id="4" name="Footer Placeholder 3">
            <a:extLst>
              <a:ext uri="{FF2B5EF4-FFF2-40B4-BE49-F238E27FC236}">
                <a16:creationId xmlns:a16="http://schemas.microsoft.com/office/drawing/2014/main" id="{353CE525-9775-2D9B-61BC-03A4431FEDFA}"/>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18BEB5B8-6951-6659-479E-3F02ADB5B98C}"/>
              </a:ext>
            </a:extLst>
          </p:cNvPr>
          <p:cNvSpPr>
            <a:spLocks noGrp="1"/>
          </p:cNvSpPr>
          <p:nvPr>
            <p:ph type="sldNum" sz="quarter" idx="12"/>
          </p:nvPr>
        </p:nvSpPr>
        <p:spPr/>
        <p:txBody>
          <a:bodyPr/>
          <a:lstStyle/>
          <a:p>
            <a:fld id="{9A4ADEAC-79D2-4F15-BC63-08A976F8C898}" type="slidenum">
              <a:rPr lang="en-IN" smtClean="0"/>
              <a:t>17</a:t>
            </a:fld>
            <a:endParaRPr lang="en-IN"/>
          </a:p>
        </p:txBody>
      </p:sp>
      <p:sp>
        <p:nvSpPr>
          <p:cNvPr id="6" name="Rectangle 5">
            <a:extLst>
              <a:ext uri="{FF2B5EF4-FFF2-40B4-BE49-F238E27FC236}">
                <a16:creationId xmlns:a16="http://schemas.microsoft.com/office/drawing/2014/main" id="{8EE07A56-D42B-B99A-D044-0D727C0BD94D}"/>
              </a:ext>
            </a:extLst>
          </p:cNvPr>
          <p:cNvSpPr/>
          <p:nvPr/>
        </p:nvSpPr>
        <p:spPr>
          <a:xfrm>
            <a:off x="-10238"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Date Placeholder 2">
            <a:extLst>
              <a:ext uri="{FF2B5EF4-FFF2-40B4-BE49-F238E27FC236}">
                <a16:creationId xmlns:a16="http://schemas.microsoft.com/office/drawing/2014/main" id="{AC36C81E-CFBD-176E-0874-BEA9F3AF2CFE}"/>
              </a:ext>
            </a:extLst>
          </p:cNvPr>
          <p:cNvSpPr txBox="1">
            <a:spLocks/>
          </p:cNvSpPr>
          <p:nvPr/>
        </p:nvSpPr>
        <p:spPr>
          <a:xfrm>
            <a:off x="827963"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9" name="Footer Placeholder 4">
            <a:extLst>
              <a:ext uri="{FF2B5EF4-FFF2-40B4-BE49-F238E27FC236}">
                <a16:creationId xmlns:a16="http://schemas.microsoft.com/office/drawing/2014/main" id="{3EA91213-4738-09FB-4836-97E5AF01C8AF}"/>
              </a:ext>
            </a:extLst>
          </p:cNvPr>
          <p:cNvSpPr txBox="1">
            <a:spLocks/>
          </p:cNvSpPr>
          <p:nvPr/>
        </p:nvSpPr>
        <p:spPr>
          <a:xfrm>
            <a:off x="4028363"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C77E3F1A-9869-C633-BACA-59AE01FDDF91}"/>
              </a:ext>
            </a:extLst>
          </p:cNvPr>
          <p:cNvSpPr txBox="1">
            <a:spLocks/>
          </p:cNvSpPr>
          <p:nvPr/>
        </p:nvSpPr>
        <p:spPr>
          <a:xfrm>
            <a:off x="8600363"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17</a:t>
            </a:fld>
            <a:endParaRPr lang="en-IN" dirty="0">
              <a:solidFill>
                <a:schemeClr val="bg1"/>
              </a:solidFill>
            </a:endParaRPr>
          </a:p>
        </p:txBody>
      </p:sp>
    </p:spTree>
    <p:extLst>
      <p:ext uri="{BB962C8B-B14F-4D97-AF65-F5344CB8AC3E}">
        <p14:creationId xmlns:p14="http://schemas.microsoft.com/office/powerpoint/2010/main" val="966756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FD3F2C8-A7A8-F23A-1E86-E74A248134C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4" name="Content Placeholder 5">
            <a:extLst>
              <a:ext uri="{FF2B5EF4-FFF2-40B4-BE49-F238E27FC236}">
                <a16:creationId xmlns:a16="http://schemas.microsoft.com/office/drawing/2014/main" id="{2EF4060B-3999-B6B9-8884-19AE3966CE2E}"/>
              </a:ext>
            </a:extLst>
          </p:cNvPr>
          <p:cNvPicPr>
            <a:picLocks noChangeAspect="1"/>
          </p:cNvPicPr>
          <p:nvPr/>
        </p:nvPicPr>
        <p:blipFill rotWithShape="1">
          <a:blip r:embed="rId2"/>
          <a:srcRect l="10054" t="7579" r="1087" b="44833"/>
          <a:stretch/>
        </p:blipFill>
        <p:spPr>
          <a:xfrm>
            <a:off x="3696735" y="1349486"/>
            <a:ext cx="8238991" cy="1385763"/>
          </a:xfrm>
          <a:prstGeom prst="rect">
            <a:avLst/>
          </a:prstGeom>
        </p:spPr>
      </p:pic>
      <p:pic>
        <p:nvPicPr>
          <p:cNvPr id="5" name="Picture 4">
            <a:extLst>
              <a:ext uri="{FF2B5EF4-FFF2-40B4-BE49-F238E27FC236}">
                <a16:creationId xmlns:a16="http://schemas.microsoft.com/office/drawing/2014/main" id="{F802F6E0-F639-AF80-2A27-C61938B2BC88}"/>
              </a:ext>
            </a:extLst>
          </p:cNvPr>
          <p:cNvPicPr>
            <a:picLocks noChangeAspect="1"/>
          </p:cNvPicPr>
          <p:nvPr/>
        </p:nvPicPr>
        <p:blipFill rotWithShape="1">
          <a:blip r:embed="rId3"/>
          <a:srcRect l="9922" t="2546" b="7176"/>
          <a:stretch/>
        </p:blipFill>
        <p:spPr>
          <a:xfrm>
            <a:off x="3696735" y="3102086"/>
            <a:ext cx="8238990" cy="2709274"/>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528B238D-3F54-2749-DFDD-8000F51A3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9827406D-BEF5-3CA9-52AA-33D7E379FA13}"/>
              </a:ext>
            </a:extLst>
          </p:cNvPr>
          <p:cNvSpPr>
            <a:spLocks noGrp="1"/>
          </p:cNvSpPr>
          <p:nvPr>
            <p:ph type="dt" sz="half" idx="10"/>
          </p:nvPr>
        </p:nvSpPr>
        <p:spPr/>
        <p:txBody>
          <a:bodyPr/>
          <a:lstStyle/>
          <a:p>
            <a:fld id="{B57DE86A-83C8-4C83-99BC-0DDA71868132}" type="datetime1">
              <a:rPr lang="en-IN" smtClean="0"/>
              <a:t>25-10-2022</a:t>
            </a:fld>
            <a:endParaRPr lang="en-IN"/>
          </a:p>
        </p:txBody>
      </p:sp>
      <p:sp>
        <p:nvSpPr>
          <p:cNvPr id="6" name="Footer Placeholder 5">
            <a:extLst>
              <a:ext uri="{FF2B5EF4-FFF2-40B4-BE49-F238E27FC236}">
                <a16:creationId xmlns:a16="http://schemas.microsoft.com/office/drawing/2014/main" id="{DAB73675-DD4D-B27C-808B-AC40244C50A2}"/>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82344C3A-F0CC-EE40-780A-8803F8F97D74}"/>
              </a:ext>
            </a:extLst>
          </p:cNvPr>
          <p:cNvSpPr>
            <a:spLocks noGrp="1"/>
          </p:cNvSpPr>
          <p:nvPr>
            <p:ph type="sldNum" sz="quarter" idx="12"/>
          </p:nvPr>
        </p:nvSpPr>
        <p:spPr/>
        <p:txBody>
          <a:bodyPr/>
          <a:lstStyle/>
          <a:p>
            <a:fld id="{9A4ADEAC-79D2-4F15-BC63-08A976F8C898}" type="slidenum">
              <a:rPr lang="en-IN" smtClean="0"/>
              <a:t>18</a:t>
            </a:fld>
            <a:endParaRPr lang="en-IN"/>
          </a:p>
        </p:txBody>
      </p:sp>
      <p:sp>
        <p:nvSpPr>
          <p:cNvPr id="8" name="Rectangle 7">
            <a:extLst>
              <a:ext uri="{FF2B5EF4-FFF2-40B4-BE49-F238E27FC236}">
                <a16:creationId xmlns:a16="http://schemas.microsoft.com/office/drawing/2014/main" id="{FF0133A1-F4CC-C438-940C-73CF942756CE}"/>
              </a:ext>
            </a:extLst>
          </p:cNvPr>
          <p:cNvSpPr/>
          <p:nvPr/>
        </p:nvSpPr>
        <p:spPr>
          <a:xfrm>
            <a:off x="0" y="6327169"/>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068D2830-5638-4337-2A7E-0AE86AF25A67}"/>
              </a:ext>
            </a:extLst>
          </p:cNvPr>
          <p:cNvSpPr txBox="1">
            <a:spLocks/>
          </p:cNvSpPr>
          <p:nvPr/>
        </p:nvSpPr>
        <p:spPr>
          <a:xfrm>
            <a:off x="838201" y="6327168"/>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08700436-AADC-8E7D-5A8D-CAE607FBA3AC}"/>
              </a:ext>
            </a:extLst>
          </p:cNvPr>
          <p:cNvSpPr txBox="1">
            <a:spLocks/>
          </p:cNvSpPr>
          <p:nvPr/>
        </p:nvSpPr>
        <p:spPr>
          <a:xfrm>
            <a:off x="4038601" y="6327168"/>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2FAE83F1-C221-1892-F31D-86E1682D7B7A}"/>
              </a:ext>
            </a:extLst>
          </p:cNvPr>
          <p:cNvSpPr txBox="1">
            <a:spLocks/>
          </p:cNvSpPr>
          <p:nvPr/>
        </p:nvSpPr>
        <p:spPr>
          <a:xfrm>
            <a:off x="8610601" y="632716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18</a:t>
            </a:fld>
            <a:endParaRPr lang="en-IN" dirty="0">
              <a:solidFill>
                <a:schemeClr val="bg1"/>
              </a:solidFill>
            </a:endParaRPr>
          </a:p>
        </p:txBody>
      </p:sp>
    </p:spTree>
    <p:extLst>
      <p:ext uri="{BB962C8B-B14F-4D97-AF65-F5344CB8AC3E}">
        <p14:creationId xmlns:p14="http://schemas.microsoft.com/office/powerpoint/2010/main" val="1091014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50791D28-149E-CA7B-D70D-B833221D36B9}"/>
              </a:ext>
            </a:extLst>
          </p:cNvPr>
          <p:cNvPicPr>
            <a:picLocks noGrp="1" noChangeAspect="1"/>
          </p:cNvPicPr>
          <p:nvPr>
            <p:ph idx="1"/>
          </p:nvPr>
        </p:nvPicPr>
        <p:blipFill rotWithShape="1">
          <a:blip r:embed="rId2"/>
          <a:srcRect l="10706" t="5156" r="832"/>
          <a:stretch/>
        </p:blipFill>
        <p:spPr>
          <a:xfrm>
            <a:off x="4038600" y="1885948"/>
            <a:ext cx="7188199" cy="3082714"/>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E8914275-A3E9-0DD7-CF9D-7D6B8B94B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2828BFE2-8A33-DDC0-D5CC-54A40BD890DC}"/>
              </a:ext>
            </a:extLst>
          </p:cNvPr>
          <p:cNvSpPr>
            <a:spLocks noGrp="1"/>
          </p:cNvSpPr>
          <p:nvPr>
            <p:ph type="dt" sz="half" idx="10"/>
          </p:nvPr>
        </p:nvSpPr>
        <p:spPr/>
        <p:txBody>
          <a:bodyPr/>
          <a:lstStyle/>
          <a:p>
            <a:fld id="{41CDC477-E2A8-49C4-93C3-2000D513D24B}" type="datetime1">
              <a:rPr lang="en-IN" smtClean="0"/>
              <a:t>25-10-2022</a:t>
            </a:fld>
            <a:endParaRPr lang="en-IN"/>
          </a:p>
        </p:txBody>
      </p:sp>
      <p:sp>
        <p:nvSpPr>
          <p:cNvPr id="4" name="Footer Placeholder 3">
            <a:extLst>
              <a:ext uri="{FF2B5EF4-FFF2-40B4-BE49-F238E27FC236}">
                <a16:creationId xmlns:a16="http://schemas.microsoft.com/office/drawing/2014/main" id="{151CF171-39F5-BA34-55D5-2E884334646C}"/>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886526EA-6851-4343-D5E1-49EDFD45C72B}"/>
              </a:ext>
            </a:extLst>
          </p:cNvPr>
          <p:cNvSpPr>
            <a:spLocks noGrp="1"/>
          </p:cNvSpPr>
          <p:nvPr>
            <p:ph type="sldNum" sz="quarter" idx="12"/>
          </p:nvPr>
        </p:nvSpPr>
        <p:spPr/>
        <p:txBody>
          <a:bodyPr/>
          <a:lstStyle/>
          <a:p>
            <a:fld id="{9A4ADEAC-79D2-4F15-BC63-08A976F8C898}" type="slidenum">
              <a:rPr lang="en-IN" smtClean="0"/>
              <a:t>19</a:t>
            </a:fld>
            <a:endParaRPr lang="en-IN"/>
          </a:p>
        </p:txBody>
      </p:sp>
      <p:sp>
        <p:nvSpPr>
          <p:cNvPr id="7" name="Rectangle 6">
            <a:extLst>
              <a:ext uri="{FF2B5EF4-FFF2-40B4-BE49-F238E27FC236}">
                <a16:creationId xmlns:a16="http://schemas.microsoft.com/office/drawing/2014/main" id="{D0059B18-B589-A02B-55FC-9279D4F1163F}"/>
              </a:ext>
            </a:extLst>
          </p:cNvPr>
          <p:cNvSpPr/>
          <p:nvPr/>
        </p:nvSpPr>
        <p:spPr>
          <a:xfrm>
            <a:off x="0" y="6352374"/>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86C7308E-115F-3124-3BB4-892507E9CD60}"/>
              </a:ext>
            </a:extLst>
          </p:cNvPr>
          <p:cNvSpPr txBox="1">
            <a:spLocks/>
          </p:cNvSpPr>
          <p:nvPr/>
        </p:nvSpPr>
        <p:spPr>
          <a:xfrm>
            <a:off x="838201" y="6352373"/>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E6C4A536-4446-CF15-5D3D-0A5EA3FC3AF5}"/>
              </a:ext>
            </a:extLst>
          </p:cNvPr>
          <p:cNvSpPr txBox="1">
            <a:spLocks/>
          </p:cNvSpPr>
          <p:nvPr/>
        </p:nvSpPr>
        <p:spPr>
          <a:xfrm>
            <a:off x="4038601" y="6352373"/>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591F56D3-59A0-3099-BE29-A8B278605742}"/>
              </a:ext>
            </a:extLst>
          </p:cNvPr>
          <p:cNvSpPr txBox="1">
            <a:spLocks/>
          </p:cNvSpPr>
          <p:nvPr/>
        </p:nvSpPr>
        <p:spPr>
          <a:xfrm>
            <a:off x="8610601" y="635237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19</a:t>
            </a:fld>
            <a:endParaRPr lang="en-IN" dirty="0">
              <a:solidFill>
                <a:schemeClr val="bg1"/>
              </a:solidFill>
            </a:endParaRPr>
          </a:p>
        </p:txBody>
      </p:sp>
    </p:spTree>
    <p:extLst>
      <p:ext uri="{BB962C8B-B14F-4D97-AF65-F5344CB8AC3E}">
        <p14:creationId xmlns:p14="http://schemas.microsoft.com/office/powerpoint/2010/main" val="1219962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2">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 name="Freeform: Shape 54">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2" name="Freeform: Shape 56">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26C2C7-E128-1477-8DE3-1000F4ECA3F4}"/>
              </a:ext>
            </a:extLst>
          </p:cNvPr>
          <p:cNvSpPr>
            <a:spLocks noGrp="1"/>
          </p:cNvSpPr>
          <p:nvPr>
            <p:ph type="title"/>
          </p:nvPr>
        </p:nvSpPr>
        <p:spPr>
          <a:xfrm>
            <a:off x="621792" y="1161288"/>
            <a:ext cx="3602736" cy="4526280"/>
          </a:xfrm>
        </p:spPr>
        <p:txBody>
          <a:bodyPr vert="horz" lIns="91440" tIns="45720" rIns="91440" bIns="45720" rtlCol="0">
            <a:normAutofit/>
          </a:bodyPr>
          <a:lstStyle/>
          <a:p>
            <a:r>
              <a:rPr lang="en-US" sz="4000" kern="1200">
                <a:latin typeface="+mj-lt"/>
                <a:ea typeface="+mj-ea"/>
                <a:cs typeface="+mj-cs"/>
              </a:rPr>
              <a:t>TABLE OF CONTENTS</a:t>
            </a:r>
          </a:p>
        </p:txBody>
      </p:sp>
      <p:sp>
        <p:nvSpPr>
          <p:cNvPr id="59" name="Rectangle 5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Picture 2" descr="Faculties - Best Private University in Telangana &amp; Andhra Pradesh | KLH">
            <a:extLst>
              <a:ext uri="{FF2B5EF4-FFF2-40B4-BE49-F238E27FC236}">
                <a16:creationId xmlns:a16="http://schemas.microsoft.com/office/drawing/2014/main" id="{D52D2E6E-0A36-3C0B-96C3-11221F6A1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32EDAC-B987-7BC1-574A-3B6B5E11C58A}"/>
              </a:ext>
            </a:extLst>
          </p:cNvPr>
          <p:cNvSpPr/>
          <p:nvPr/>
        </p:nvSpPr>
        <p:spPr>
          <a:xfrm>
            <a:off x="-1" y="6356351"/>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4" name="Table 4">
            <a:extLst>
              <a:ext uri="{FF2B5EF4-FFF2-40B4-BE49-F238E27FC236}">
                <a16:creationId xmlns:a16="http://schemas.microsoft.com/office/drawing/2014/main" id="{DEB35CDB-3D96-1AEC-559A-5A27707887F1}"/>
              </a:ext>
            </a:extLst>
          </p:cNvPr>
          <p:cNvGraphicFramePr>
            <a:graphicFrameLocks noGrp="1"/>
          </p:cNvGraphicFramePr>
          <p:nvPr>
            <p:ph idx="1"/>
            <p:extLst>
              <p:ext uri="{D42A27DB-BD31-4B8C-83A1-F6EECF244321}">
                <p14:modId xmlns:p14="http://schemas.microsoft.com/office/powerpoint/2010/main" val="868162847"/>
              </p:ext>
            </p:extLst>
          </p:nvPr>
        </p:nvGraphicFramePr>
        <p:xfrm>
          <a:off x="5440679" y="328190"/>
          <a:ext cx="4718914" cy="5996227"/>
        </p:xfrm>
        <a:graphic>
          <a:graphicData uri="http://schemas.openxmlformats.org/drawingml/2006/table">
            <a:tbl>
              <a:tblPr firstRow="1" bandRow="1">
                <a:tableStyleId>{9D7B26C5-4107-4FEC-AEDC-1716B250A1EF}</a:tableStyleId>
              </a:tblPr>
              <a:tblGrid>
                <a:gridCol w="863381">
                  <a:extLst>
                    <a:ext uri="{9D8B030D-6E8A-4147-A177-3AD203B41FA5}">
                      <a16:colId xmlns:a16="http://schemas.microsoft.com/office/drawing/2014/main" val="202883664"/>
                    </a:ext>
                  </a:extLst>
                </a:gridCol>
                <a:gridCol w="2681876">
                  <a:extLst>
                    <a:ext uri="{9D8B030D-6E8A-4147-A177-3AD203B41FA5}">
                      <a16:colId xmlns:a16="http://schemas.microsoft.com/office/drawing/2014/main" val="1179909256"/>
                    </a:ext>
                  </a:extLst>
                </a:gridCol>
                <a:gridCol w="1173657">
                  <a:extLst>
                    <a:ext uri="{9D8B030D-6E8A-4147-A177-3AD203B41FA5}">
                      <a16:colId xmlns:a16="http://schemas.microsoft.com/office/drawing/2014/main" val="1327232263"/>
                    </a:ext>
                  </a:extLst>
                </a:gridCol>
              </a:tblGrid>
              <a:tr h="602113">
                <a:tc>
                  <a:txBody>
                    <a:bodyPr/>
                    <a:lstStyle/>
                    <a:p>
                      <a:pPr algn="ctr"/>
                      <a:r>
                        <a:rPr lang="en-IN" sz="1600" b="1" cap="none" spc="0">
                          <a:solidFill>
                            <a:schemeClr val="tx1"/>
                          </a:solidFill>
                        </a:rPr>
                        <a:t>S. No.</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cap="none" spc="0" dirty="0">
                          <a:solidFill>
                            <a:schemeClr val="tx1"/>
                          </a:solidFill>
                        </a:rPr>
                        <a:t>TITLE</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b="1" cap="none" spc="0" dirty="0">
                          <a:solidFill>
                            <a:schemeClr val="tx1"/>
                          </a:solidFill>
                        </a:rPr>
                        <a:t>Slide No.</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2560351"/>
                  </a:ext>
                </a:extLst>
              </a:tr>
              <a:tr h="562961">
                <a:tc>
                  <a:txBody>
                    <a:bodyPr/>
                    <a:lstStyle/>
                    <a:p>
                      <a:pPr algn="ctr"/>
                      <a:r>
                        <a:rPr lang="en-IN" sz="1600" cap="none" spc="0">
                          <a:solidFill>
                            <a:schemeClr val="tx1"/>
                          </a:solidFill>
                        </a:rPr>
                        <a:t>1</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a:solidFill>
                            <a:schemeClr val="tx1"/>
                          </a:solidFill>
                        </a:rPr>
                        <a:t>PROJECT AREA</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a:solidFill>
                            <a:schemeClr val="tx1"/>
                          </a:solidFill>
                        </a:rPr>
                        <a:t>3</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4548465"/>
                  </a:ext>
                </a:extLst>
              </a:tr>
              <a:tr h="562961">
                <a:tc>
                  <a:txBody>
                    <a:bodyPr/>
                    <a:lstStyle/>
                    <a:p>
                      <a:pPr algn="ctr"/>
                      <a:r>
                        <a:rPr lang="en-IN" sz="1600" cap="none" spc="0">
                          <a:solidFill>
                            <a:schemeClr val="tx1"/>
                          </a:solidFill>
                        </a:rPr>
                        <a:t>2</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LITERATURE SURVEY</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a:solidFill>
                            <a:schemeClr val="tx1"/>
                          </a:solidFill>
                        </a:rPr>
                        <a:t>4</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0217182"/>
                  </a:ext>
                </a:extLst>
              </a:tr>
              <a:tr h="562961">
                <a:tc>
                  <a:txBody>
                    <a:bodyPr/>
                    <a:lstStyle/>
                    <a:p>
                      <a:pPr algn="ctr"/>
                      <a:r>
                        <a:rPr lang="en-IN" sz="1600" cap="none" spc="0" dirty="0">
                          <a:solidFill>
                            <a:schemeClr val="tx1"/>
                          </a:solidFill>
                        </a:rPr>
                        <a:t>3</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OBJECTIVE</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6</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3112968"/>
                  </a:ext>
                </a:extLst>
              </a:tr>
              <a:tr h="515908">
                <a:tc>
                  <a:txBody>
                    <a:bodyPr/>
                    <a:lstStyle/>
                    <a:p>
                      <a:pPr algn="ctr"/>
                      <a:r>
                        <a:rPr lang="en-IN" sz="1600" cap="none" spc="0" dirty="0">
                          <a:solidFill>
                            <a:schemeClr val="tx1"/>
                          </a:solidFill>
                        </a:rPr>
                        <a:t>4</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a:solidFill>
                            <a:schemeClr val="tx1"/>
                          </a:solidFill>
                        </a:rPr>
                        <a:t>PROBLEM STATEMENT</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7</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8913453"/>
                  </a:ext>
                </a:extLst>
              </a:tr>
              <a:tr h="457134">
                <a:tc>
                  <a:txBody>
                    <a:bodyPr/>
                    <a:lstStyle/>
                    <a:p>
                      <a:pPr algn="ctr"/>
                      <a:r>
                        <a:rPr lang="en-IN" sz="1600" cap="none" spc="0" dirty="0">
                          <a:solidFill>
                            <a:schemeClr val="tx1"/>
                          </a:solidFill>
                        </a:rPr>
                        <a:t>5</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DATASET COLLECTION</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8</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8554465"/>
                  </a:ext>
                </a:extLst>
              </a:tr>
              <a:tr h="562961">
                <a:tc>
                  <a:txBody>
                    <a:bodyPr/>
                    <a:lstStyle/>
                    <a:p>
                      <a:pPr algn="ctr"/>
                      <a:r>
                        <a:rPr lang="en-IN" sz="1600" cap="none" spc="0" dirty="0">
                          <a:solidFill>
                            <a:schemeClr val="tx1"/>
                          </a:solidFill>
                        </a:rPr>
                        <a:t>6</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WORK PROGRESS</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11</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9301375"/>
                  </a:ext>
                </a:extLst>
              </a:tr>
              <a:tr h="562961">
                <a:tc>
                  <a:txBody>
                    <a:bodyPr/>
                    <a:lstStyle/>
                    <a:p>
                      <a:pPr algn="ctr"/>
                      <a:r>
                        <a:rPr lang="en-IN" sz="1600" cap="none" spc="0" dirty="0">
                          <a:solidFill>
                            <a:schemeClr val="tx1"/>
                          </a:solidFill>
                        </a:rPr>
                        <a:t>7</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OUTPUT</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26</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845977"/>
                  </a:ext>
                </a:extLst>
              </a:tr>
              <a:tr h="562961">
                <a:tc>
                  <a:txBody>
                    <a:bodyPr/>
                    <a:lstStyle/>
                    <a:p>
                      <a:pPr algn="ctr"/>
                      <a:r>
                        <a:rPr lang="en-IN" sz="1600" cap="none" spc="0" dirty="0">
                          <a:solidFill>
                            <a:schemeClr val="tx1"/>
                          </a:solidFill>
                        </a:rPr>
                        <a:t>8</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GITHUB REPOSITORY</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34</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85328110"/>
                  </a:ext>
                </a:extLst>
              </a:tr>
              <a:tr h="562961">
                <a:tc>
                  <a:txBody>
                    <a:bodyPr/>
                    <a:lstStyle/>
                    <a:p>
                      <a:pPr algn="ctr"/>
                      <a:r>
                        <a:rPr lang="en-IN" sz="1600" cap="none" spc="0" dirty="0">
                          <a:solidFill>
                            <a:schemeClr val="tx1"/>
                          </a:solidFill>
                        </a:rPr>
                        <a:t>9</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CONCLUSION</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1600" cap="none" spc="0" dirty="0">
                          <a:solidFill>
                            <a:schemeClr val="tx1"/>
                          </a:solidFill>
                        </a:rPr>
                        <a:t>35</a:t>
                      </a:r>
                    </a:p>
                  </a:txBody>
                  <a:tcPr marL="0" marR="104561" marT="41824" marB="31368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4827876"/>
                  </a:ext>
                </a:extLst>
              </a:tr>
            </a:tbl>
          </a:graphicData>
        </a:graphic>
      </p:graphicFrame>
      <p:sp>
        <p:nvSpPr>
          <p:cNvPr id="3" name="Date Placeholder 2">
            <a:extLst>
              <a:ext uri="{FF2B5EF4-FFF2-40B4-BE49-F238E27FC236}">
                <a16:creationId xmlns:a16="http://schemas.microsoft.com/office/drawing/2014/main" id="{4AE39845-0B85-1DD3-0B52-9CB11CDC1DDA}"/>
              </a:ext>
            </a:extLst>
          </p:cNvPr>
          <p:cNvSpPr>
            <a:spLocks noGrp="1"/>
          </p:cNvSpPr>
          <p:nvPr>
            <p:ph type="dt" sz="half" idx="10"/>
          </p:nvPr>
        </p:nvSpPr>
        <p:spPr/>
        <p:txBody>
          <a:bodyPr/>
          <a:lstStyle/>
          <a:p>
            <a:fld id="{431585D1-F4AA-45D7-9E63-9D3D505C9670}" type="datetime1">
              <a:rPr lang="en-IN" smtClean="0">
                <a:solidFill>
                  <a:schemeClr val="bg1"/>
                </a:solidFill>
              </a:rPr>
              <a:t>25-10-2022</a:t>
            </a:fld>
            <a:endParaRPr lang="en-IN" dirty="0">
              <a:solidFill>
                <a:schemeClr val="bg1"/>
              </a:solidFill>
            </a:endParaRPr>
          </a:p>
        </p:txBody>
      </p:sp>
      <p:sp>
        <p:nvSpPr>
          <p:cNvPr id="5" name="Footer Placeholder 4">
            <a:extLst>
              <a:ext uri="{FF2B5EF4-FFF2-40B4-BE49-F238E27FC236}">
                <a16:creationId xmlns:a16="http://schemas.microsoft.com/office/drawing/2014/main" id="{0897C1A8-8F6D-7214-B8D6-E39DDAEA76AB}"/>
              </a:ext>
            </a:extLst>
          </p:cNvPr>
          <p:cNvSpPr>
            <a:spLocks noGrp="1"/>
          </p:cNvSpPr>
          <p:nvPr>
            <p:ph type="ftr" sz="quarter" idx="11"/>
          </p:nvPr>
        </p:nvSpPr>
        <p:spPr/>
        <p:txBody>
          <a:bodyPr/>
          <a:lstStyle/>
          <a:p>
            <a:r>
              <a:rPr lang="en-US" dirty="0">
                <a:solidFill>
                  <a:schemeClr val="bg1"/>
                </a:solidFill>
              </a:rPr>
              <a:t>BATCH - 11 TWEETS SENTIMENT ANALYSIS FOR US ELECTIONS - 2020</a:t>
            </a:r>
            <a:endParaRPr lang="en-IN" dirty="0">
              <a:solidFill>
                <a:schemeClr val="bg1"/>
              </a:solidFill>
            </a:endParaRPr>
          </a:p>
        </p:txBody>
      </p:sp>
      <p:sp>
        <p:nvSpPr>
          <p:cNvPr id="6" name="Slide Number Placeholder 5">
            <a:extLst>
              <a:ext uri="{FF2B5EF4-FFF2-40B4-BE49-F238E27FC236}">
                <a16:creationId xmlns:a16="http://schemas.microsoft.com/office/drawing/2014/main" id="{9959CAB2-F023-0A16-B474-9ED435A67460}"/>
              </a:ext>
            </a:extLst>
          </p:cNvPr>
          <p:cNvSpPr>
            <a:spLocks noGrp="1"/>
          </p:cNvSpPr>
          <p:nvPr>
            <p:ph type="sldNum" sz="quarter" idx="12"/>
          </p:nvPr>
        </p:nvSpPr>
        <p:spPr/>
        <p:txBody>
          <a:bodyPr/>
          <a:lstStyle/>
          <a:p>
            <a:fld id="{9A4ADEAC-79D2-4F15-BC63-08A976F8C898}" type="slidenum">
              <a:rPr lang="en-IN" smtClean="0">
                <a:solidFill>
                  <a:schemeClr val="bg1"/>
                </a:solidFill>
              </a:rPr>
              <a:t>2</a:t>
            </a:fld>
            <a:endParaRPr lang="en-IN" dirty="0">
              <a:solidFill>
                <a:schemeClr val="bg1"/>
              </a:solidFill>
            </a:endParaRPr>
          </a:p>
        </p:txBody>
      </p:sp>
    </p:spTree>
    <p:extLst>
      <p:ext uri="{BB962C8B-B14F-4D97-AF65-F5344CB8AC3E}">
        <p14:creationId xmlns:p14="http://schemas.microsoft.com/office/powerpoint/2010/main" val="3345018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9" name="Content Placeholder 8">
            <a:extLst>
              <a:ext uri="{FF2B5EF4-FFF2-40B4-BE49-F238E27FC236}">
                <a16:creationId xmlns:a16="http://schemas.microsoft.com/office/drawing/2014/main" id="{FADC6416-6688-2528-FE1E-7E71557E5488}"/>
              </a:ext>
            </a:extLst>
          </p:cNvPr>
          <p:cNvPicPr>
            <a:picLocks noGrp="1" noChangeAspect="1"/>
          </p:cNvPicPr>
          <p:nvPr>
            <p:ph idx="1"/>
          </p:nvPr>
        </p:nvPicPr>
        <p:blipFill rotWithShape="1">
          <a:blip r:embed="rId2"/>
          <a:srcRect l="4371" r="1134"/>
          <a:stretch/>
        </p:blipFill>
        <p:spPr>
          <a:xfrm>
            <a:off x="4038600" y="1554091"/>
            <a:ext cx="7188199" cy="3746429"/>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24F11F14-3750-302B-A67B-8603605D3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270404A1-E3D8-13CD-4E3F-2F5B5D5EE448}"/>
              </a:ext>
            </a:extLst>
          </p:cNvPr>
          <p:cNvSpPr>
            <a:spLocks noGrp="1"/>
          </p:cNvSpPr>
          <p:nvPr>
            <p:ph type="dt" sz="half" idx="10"/>
          </p:nvPr>
        </p:nvSpPr>
        <p:spPr/>
        <p:txBody>
          <a:bodyPr/>
          <a:lstStyle/>
          <a:p>
            <a:fld id="{C9B22D87-DE9F-4A2A-938E-4795F0FDADD3}" type="datetime1">
              <a:rPr lang="en-IN" smtClean="0"/>
              <a:t>25-10-2022</a:t>
            </a:fld>
            <a:endParaRPr lang="en-IN"/>
          </a:p>
        </p:txBody>
      </p:sp>
      <p:sp>
        <p:nvSpPr>
          <p:cNvPr id="4" name="Footer Placeholder 3">
            <a:extLst>
              <a:ext uri="{FF2B5EF4-FFF2-40B4-BE49-F238E27FC236}">
                <a16:creationId xmlns:a16="http://schemas.microsoft.com/office/drawing/2014/main" id="{F096231C-99E2-B680-CC92-37787A563A4A}"/>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7D803A7F-E1D3-6058-B651-5A778942EDBE}"/>
              </a:ext>
            </a:extLst>
          </p:cNvPr>
          <p:cNvSpPr>
            <a:spLocks noGrp="1"/>
          </p:cNvSpPr>
          <p:nvPr>
            <p:ph type="sldNum" sz="quarter" idx="12"/>
          </p:nvPr>
        </p:nvSpPr>
        <p:spPr/>
        <p:txBody>
          <a:bodyPr/>
          <a:lstStyle/>
          <a:p>
            <a:fld id="{9A4ADEAC-79D2-4F15-BC63-08A976F8C898}" type="slidenum">
              <a:rPr lang="en-IN" smtClean="0"/>
              <a:t>20</a:t>
            </a:fld>
            <a:endParaRPr lang="en-IN"/>
          </a:p>
        </p:txBody>
      </p:sp>
      <p:sp>
        <p:nvSpPr>
          <p:cNvPr id="6" name="Rectangle 5">
            <a:extLst>
              <a:ext uri="{FF2B5EF4-FFF2-40B4-BE49-F238E27FC236}">
                <a16:creationId xmlns:a16="http://schemas.microsoft.com/office/drawing/2014/main" id="{2E32EF00-98C0-220F-4444-D26BDB579A51}"/>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Date Placeholder 2">
            <a:extLst>
              <a:ext uri="{FF2B5EF4-FFF2-40B4-BE49-F238E27FC236}">
                <a16:creationId xmlns:a16="http://schemas.microsoft.com/office/drawing/2014/main" id="{9C37789F-B5AB-21DA-0D3C-E28D360CDF42}"/>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F2C80E11-FC49-C880-1E65-A10DADFFB791}"/>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E858F2EB-ECE4-6ADE-5528-8BC6436CAC84}"/>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20</a:t>
            </a:fld>
            <a:endParaRPr lang="en-IN" dirty="0">
              <a:solidFill>
                <a:schemeClr val="bg1"/>
              </a:solidFill>
            </a:endParaRPr>
          </a:p>
        </p:txBody>
      </p:sp>
    </p:spTree>
    <p:extLst>
      <p:ext uri="{BB962C8B-B14F-4D97-AF65-F5344CB8AC3E}">
        <p14:creationId xmlns:p14="http://schemas.microsoft.com/office/powerpoint/2010/main" val="508137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4" name="Content Placeholder 3" descr="Graphical user interface, text, application, email&#10;&#10;Description automatically generated">
            <a:extLst>
              <a:ext uri="{FF2B5EF4-FFF2-40B4-BE49-F238E27FC236}">
                <a16:creationId xmlns:a16="http://schemas.microsoft.com/office/drawing/2014/main" id="{03BD37B5-5DC7-15E8-2C5F-927947D37A7A}"/>
              </a:ext>
            </a:extLst>
          </p:cNvPr>
          <p:cNvPicPr>
            <a:picLocks noGrp="1" noChangeAspect="1"/>
          </p:cNvPicPr>
          <p:nvPr>
            <p:ph idx="1"/>
          </p:nvPr>
        </p:nvPicPr>
        <p:blipFill rotWithShape="1">
          <a:blip r:embed="rId2"/>
          <a:srcRect l="9947"/>
          <a:stretch/>
        </p:blipFill>
        <p:spPr>
          <a:xfrm>
            <a:off x="4038600" y="1331982"/>
            <a:ext cx="7188199" cy="4190646"/>
          </a:xfrm>
          <a:prstGeom prst="rect">
            <a:avLst/>
          </a:prstGeom>
        </p:spPr>
      </p:pic>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A0367963-060E-326C-F8DB-B06B15F96FC2}"/>
              </a:ext>
            </a:extLst>
          </p:cNvPr>
          <p:cNvSpPr>
            <a:spLocks noGrp="1"/>
          </p:cNvSpPr>
          <p:nvPr>
            <p:ph type="dt" sz="half" idx="10"/>
          </p:nvPr>
        </p:nvSpPr>
        <p:spPr/>
        <p:txBody>
          <a:bodyPr/>
          <a:lstStyle/>
          <a:p>
            <a:fld id="{02B04B14-F7E2-44BA-8857-E3282E2A6215}" type="datetime1">
              <a:rPr lang="en-IN" smtClean="0"/>
              <a:t>25-10-2022</a:t>
            </a:fld>
            <a:endParaRPr lang="en-IN"/>
          </a:p>
        </p:txBody>
      </p:sp>
      <p:sp>
        <p:nvSpPr>
          <p:cNvPr id="5" name="Footer Placeholder 4">
            <a:extLst>
              <a:ext uri="{FF2B5EF4-FFF2-40B4-BE49-F238E27FC236}">
                <a16:creationId xmlns:a16="http://schemas.microsoft.com/office/drawing/2014/main" id="{164BC508-9BF0-F1BA-B3A4-C270A25DEE73}"/>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1AACB031-837A-7007-BAB8-AE002A5A4216}"/>
              </a:ext>
            </a:extLst>
          </p:cNvPr>
          <p:cNvSpPr>
            <a:spLocks noGrp="1"/>
          </p:cNvSpPr>
          <p:nvPr>
            <p:ph type="sldNum" sz="quarter" idx="12"/>
          </p:nvPr>
        </p:nvSpPr>
        <p:spPr/>
        <p:txBody>
          <a:bodyPr/>
          <a:lstStyle/>
          <a:p>
            <a:fld id="{9A4ADEAC-79D2-4F15-BC63-08A976F8C898}" type="slidenum">
              <a:rPr lang="en-IN" smtClean="0"/>
              <a:t>21</a:t>
            </a:fld>
            <a:endParaRPr lang="en-IN"/>
          </a:p>
        </p:txBody>
      </p:sp>
      <p:sp>
        <p:nvSpPr>
          <p:cNvPr id="7" name="Rectangle 6">
            <a:extLst>
              <a:ext uri="{FF2B5EF4-FFF2-40B4-BE49-F238E27FC236}">
                <a16:creationId xmlns:a16="http://schemas.microsoft.com/office/drawing/2014/main" id="{3C822B1B-049E-B795-956E-62240BE4F4E6}"/>
              </a:ext>
            </a:extLst>
          </p:cNvPr>
          <p:cNvSpPr/>
          <p:nvPr/>
        </p:nvSpPr>
        <p:spPr>
          <a:xfrm>
            <a:off x="0" y="6335119"/>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ED050089-48C7-F035-9C9F-5C2ABB0FDC4E}"/>
              </a:ext>
            </a:extLst>
          </p:cNvPr>
          <p:cNvSpPr txBox="1">
            <a:spLocks/>
          </p:cNvSpPr>
          <p:nvPr/>
        </p:nvSpPr>
        <p:spPr>
          <a:xfrm>
            <a:off x="838201" y="6335118"/>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E7A73E04-81C8-6DDC-8B42-6687904A8965}"/>
              </a:ext>
            </a:extLst>
          </p:cNvPr>
          <p:cNvSpPr txBox="1">
            <a:spLocks/>
          </p:cNvSpPr>
          <p:nvPr/>
        </p:nvSpPr>
        <p:spPr>
          <a:xfrm>
            <a:off x="4038601" y="6335118"/>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4BC44378-E795-1051-CC88-4F919E613943}"/>
              </a:ext>
            </a:extLst>
          </p:cNvPr>
          <p:cNvSpPr txBox="1">
            <a:spLocks/>
          </p:cNvSpPr>
          <p:nvPr/>
        </p:nvSpPr>
        <p:spPr>
          <a:xfrm>
            <a:off x="8610601" y="6335118"/>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21</a:t>
            </a:fld>
            <a:endParaRPr lang="en-IN" dirty="0">
              <a:solidFill>
                <a:schemeClr val="bg1"/>
              </a:solidFill>
            </a:endParaRPr>
          </a:p>
        </p:txBody>
      </p:sp>
    </p:spTree>
    <p:extLst>
      <p:ext uri="{BB962C8B-B14F-4D97-AF65-F5344CB8AC3E}">
        <p14:creationId xmlns:p14="http://schemas.microsoft.com/office/powerpoint/2010/main" val="2601747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B425C153-2F7E-E1F8-AFE8-B712E47A1CAE}"/>
              </a:ext>
            </a:extLst>
          </p:cNvPr>
          <p:cNvPicPr>
            <a:picLocks noGrp="1" noChangeAspect="1"/>
          </p:cNvPicPr>
          <p:nvPr>
            <p:ph idx="1"/>
          </p:nvPr>
        </p:nvPicPr>
        <p:blipFill>
          <a:blip r:embed="rId3"/>
          <a:stretch>
            <a:fillRect/>
          </a:stretch>
        </p:blipFill>
        <p:spPr>
          <a:xfrm>
            <a:off x="4022863" y="837547"/>
            <a:ext cx="7179861" cy="2709275"/>
          </a:xfrm>
        </p:spPr>
      </p:pic>
      <p:pic>
        <p:nvPicPr>
          <p:cNvPr id="10" name="Picture 9">
            <a:extLst>
              <a:ext uri="{FF2B5EF4-FFF2-40B4-BE49-F238E27FC236}">
                <a16:creationId xmlns:a16="http://schemas.microsoft.com/office/drawing/2014/main" id="{971ECD5A-8B66-E521-E0E7-0E6E799C554E}"/>
              </a:ext>
            </a:extLst>
          </p:cNvPr>
          <p:cNvPicPr>
            <a:picLocks noChangeAspect="1"/>
          </p:cNvPicPr>
          <p:nvPr/>
        </p:nvPicPr>
        <p:blipFill>
          <a:blip r:embed="rId4"/>
          <a:stretch>
            <a:fillRect/>
          </a:stretch>
        </p:blipFill>
        <p:spPr>
          <a:xfrm>
            <a:off x="4022863" y="4029820"/>
            <a:ext cx="7602397" cy="1591752"/>
          </a:xfrm>
          <a:prstGeom prst="rect">
            <a:avLst/>
          </a:prstGeom>
        </p:spPr>
      </p:pic>
      <p:sp>
        <p:nvSpPr>
          <p:cNvPr id="3" name="Date Placeholder 2">
            <a:extLst>
              <a:ext uri="{FF2B5EF4-FFF2-40B4-BE49-F238E27FC236}">
                <a16:creationId xmlns:a16="http://schemas.microsoft.com/office/drawing/2014/main" id="{AF75C045-4AEB-702B-AA5D-1F98695428CD}"/>
              </a:ext>
            </a:extLst>
          </p:cNvPr>
          <p:cNvSpPr>
            <a:spLocks noGrp="1"/>
          </p:cNvSpPr>
          <p:nvPr>
            <p:ph type="dt" sz="half" idx="10"/>
          </p:nvPr>
        </p:nvSpPr>
        <p:spPr/>
        <p:txBody>
          <a:bodyPr/>
          <a:lstStyle/>
          <a:p>
            <a:fld id="{72F07514-4101-457A-A580-BA053922E6E9}" type="datetime1">
              <a:rPr lang="en-IN" smtClean="0"/>
              <a:t>25-10-2022</a:t>
            </a:fld>
            <a:endParaRPr lang="en-IN"/>
          </a:p>
        </p:txBody>
      </p:sp>
      <p:sp>
        <p:nvSpPr>
          <p:cNvPr id="4" name="Footer Placeholder 3">
            <a:extLst>
              <a:ext uri="{FF2B5EF4-FFF2-40B4-BE49-F238E27FC236}">
                <a16:creationId xmlns:a16="http://schemas.microsoft.com/office/drawing/2014/main" id="{3BE3C0AC-2E42-91D2-D7B2-F15641C82B1F}"/>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7B068395-29CC-26B4-AA7C-4C2C784457DA}"/>
              </a:ext>
            </a:extLst>
          </p:cNvPr>
          <p:cNvSpPr>
            <a:spLocks noGrp="1"/>
          </p:cNvSpPr>
          <p:nvPr>
            <p:ph type="sldNum" sz="quarter" idx="12"/>
          </p:nvPr>
        </p:nvSpPr>
        <p:spPr/>
        <p:txBody>
          <a:bodyPr/>
          <a:lstStyle/>
          <a:p>
            <a:fld id="{9A4ADEAC-79D2-4F15-BC63-08A976F8C898}" type="slidenum">
              <a:rPr lang="en-IN" smtClean="0"/>
              <a:t>22</a:t>
            </a:fld>
            <a:endParaRPr lang="en-IN"/>
          </a:p>
        </p:txBody>
      </p:sp>
      <p:sp>
        <p:nvSpPr>
          <p:cNvPr id="6" name="Rectangle 5">
            <a:extLst>
              <a:ext uri="{FF2B5EF4-FFF2-40B4-BE49-F238E27FC236}">
                <a16:creationId xmlns:a16="http://schemas.microsoft.com/office/drawing/2014/main" id="{641D576F-DDDC-0012-D3A4-F6F10F6642E2}"/>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2A04C0F1-FFBF-4473-69C1-95EF29558BA2}"/>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1" name="Footer Placeholder 4">
            <a:extLst>
              <a:ext uri="{FF2B5EF4-FFF2-40B4-BE49-F238E27FC236}">
                <a16:creationId xmlns:a16="http://schemas.microsoft.com/office/drawing/2014/main" id="{DF68B4E5-DB38-99DF-1FE1-B3CA77812979}"/>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2" name="Slide Number Placeholder 5">
            <a:extLst>
              <a:ext uri="{FF2B5EF4-FFF2-40B4-BE49-F238E27FC236}">
                <a16:creationId xmlns:a16="http://schemas.microsoft.com/office/drawing/2014/main" id="{DB7C7759-FC13-8561-79D2-7E30AFC4D765}"/>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22</a:t>
            </a:fld>
            <a:endParaRPr lang="en-IN" dirty="0">
              <a:solidFill>
                <a:schemeClr val="bg1"/>
              </a:solidFill>
            </a:endParaRPr>
          </a:p>
        </p:txBody>
      </p:sp>
    </p:spTree>
    <p:extLst>
      <p:ext uri="{BB962C8B-B14F-4D97-AF65-F5344CB8AC3E}">
        <p14:creationId xmlns:p14="http://schemas.microsoft.com/office/powerpoint/2010/main" val="3487848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03D35579-0067-B52E-71DE-DFB09E287AA5}"/>
              </a:ext>
            </a:extLst>
          </p:cNvPr>
          <p:cNvPicPr>
            <a:picLocks noGrp="1" noChangeAspect="1"/>
          </p:cNvPicPr>
          <p:nvPr>
            <p:ph idx="1"/>
          </p:nvPr>
        </p:nvPicPr>
        <p:blipFill rotWithShape="1">
          <a:blip r:embed="rId3"/>
          <a:srcRect r="32324"/>
          <a:stretch/>
        </p:blipFill>
        <p:spPr>
          <a:xfrm>
            <a:off x="3581400" y="136525"/>
            <a:ext cx="5446313" cy="2879535"/>
          </a:xfrm>
        </p:spPr>
      </p:pic>
      <p:pic>
        <p:nvPicPr>
          <p:cNvPr id="11" name="Picture 10">
            <a:extLst>
              <a:ext uri="{FF2B5EF4-FFF2-40B4-BE49-F238E27FC236}">
                <a16:creationId xmlns:a16="http://schemas.microsoft.com/office/drawing/2014/main" id="{E0CE9CD2-F905-FE60-227A-C4512BF0C1B0}"/>
              </a:ext>
            </a:extLst>
          </p:cNvPr>
          <p:cNvPicPr>
            <a:picLocks noChangeAspect="1"/>
          </p:cNvPicPr>
          <p:nvPr/>
        </p:nvPicPr>
        <p:blipFill rotWithShape="1">
          <a:blip r:embed="rId4"/>
          <a:srcRect l="5939" r="3276"/>
          <a:stretch/>
        </p:blipFill>
        <p:spPr>
          <a:xfrm>
            <a:off x="3581401" y="3049012"/>
            <a:ext cx="6933466" cy="2977305"/>
          </a:xfrm>
          <a:prstGeom prst="rect">
            <a:avLst/>
          </a:prstGeom>
        </p:spPr>
      </p:pic>
      <p:sp>
        <p:nvSpPr>
          <p:cNvPr id="3" name="Date Placeholder 2">
            <a:extLst>
              <a:ext uri="{FF2B5EF4-FFF2-40B4-BE49-F238E27FC236}">
                <a16:creationId xmlns:a16="http://schemas.microsoft.com/office/drawing/2014/main" id="{62A5673E-1181-19FC-60FC-2D497CABCE66}"/>
              </a:ext>
            </a:extLst>
          </p:cNvPr>
          <p:cNvSpPr>
            <a:spLocks noGrp="1"/>
          </p:cNvSpPr>
          <p:nvPr>
            <p:ph type="dt" sz="half" idx="10"/>
          </p:nvPr>
        </p:nvSpPr>
        <p:spPr/>
        <p:txBody>
          <a:bodyPr/>
          <a:lstStyle/>
          <a:p>
            <a:fld id="{64648ED5-CAE0-43BC-8621-11FABA0933C9}" type="datetime1">
              <a:rPr lang="en-IN" smtClean="0"/>
              <a:t>25-10-2022</a:t>
            </a:fld>
            <a:endParaRPr lang="en-IN"/>
          </a:p>
        </p:txBody>
      </p:sp>
      <p:sp>
        <p:nvSpPr>
          <p:cNvPr id="4" name="Footer Placeholder 3">
            <a:extLst>
              <a:ext uri="{FF2B5EF4-FFF2-40B4-BE49-F238E27FC236}">
                <a16:creationId xmlns:a16="http://schemas.microsoft.com/office/drawing/2014/main" id="{C7035B48-729B-C86B-8A72-BECF28DB1FFF}"/>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10822927-AEA5-764A-6FFE-19C5286FECE0}"/>
              </a:ext>
            </a:extLst>
          </p:cNvPr>
          <p:cNvSpPr>
            <a:spLocks noGrp="1"/>
          </p:cNvSpPr>
          <p:nvPr>
            <p:ph type="sldNum" sz="quarter" idx="12"/>
          </p:nvPr>
        </p:nvSpPr>
        <p:spPr/>
        <p:txBody>
          <a:bodyPr/>
          <a:lstStyle/>
          <a:p>
            <a:fld id="{9A4ADEAC-79D2-4F15-BC63-08A976F8C898}" type="slidenum">
              <a:rPr lang="en-IN" smtClean="0"/>
              <a:t>23</a:t>
            </a:fld>
            <a:endParaRPr lang="en-IN"/>
          </a:p>
        </p:txBody>
      </p:sp>
      <p:sp>
        <p:nvSpPr>
          <p:cNvPr id="7" name="Rectangle 6">
            <a:extLst>
              <a:ext uri="{FF2B5EF4-FFF2-40B4-BE49-F238E27FC236}">
                <a16:creationId xmlns:a16="http://schemas.microsoft.com/office/drawing/2014/main" id="{C92E0219-B71F-8A42-DD3D-A7C261753288}"/>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6D17DC5C-A7F0-D843-93BA-0C750185F58B}"/>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B8A4C428-AA9F-3CD6-5585-0D7B7F035FEF}"/>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2" name="Slide Number Placeholder 5">
            <a:extLst>
              <a:ext uri="{FF2B5EF4-FFF2-40B4-BE49-F238E27FC236}">
                <a16:creationId xmlns:a16="http://schemas.microsoft.com/office/drawing/2014/main" id="{36A2D03B-40B1-5182-E16B-98AAA5D8E6B1}"/>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23</a:t>
            </a:fld>
            <a:endParaRPr lang="en-IN" dirty="0">
              <a:solidFill>
                <a:schemeClr val="bg1"/>
              </a:solidFill>
            </a:endParaRPr>
          </a:p>
        </p:txBody>
      </p:sp>
    </p:spTree>
    <p:extLst>
      <p:ext uri="{BB962C8B-B14F-4D97-AF65-F5344CB8AC3E}">
        <p14:creationId xmlns:p14="http://schemas.microsoft.com/office/powerpoint/2010/main" val="3731958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029B200E-6279-EBA9-B1F8-2E1308FC9578}"/>
              </a:ext>
            </a:extLst>
          </p:cNvPr>
          <p:cNvPicPr>
            <a:picLocks noGrp="1" noChangeAspect="1"/>
          </p:cNvPicPr>
          <p:nvPr>
            <p:ph idx="1"/>
          </p:nvPr>
        </p:nvPicPr>
        <p:blipFill rotWithShape="1">
          <a:blip r:embed="rId3"/>
          <a:srcRect b="7973"/>
          <a:stretch/>
        </p:blipFill>
        <p:spPr>
          <a:xfrm>
            <a:off x="3840479" y="291024"/>
            <a:ext cx="6372722" cy="2428323"/>
          </a:xfrm>
        </p:spPr>
      </p:pic>
      <p:pic>
        <p:nvPicPr>
          <p:cNvPr id="10" name="Picture 9">
            <a:extLst>
              <a:ext uri="{FF2B5EF4-FFF2-40B4-BE49-F238E27FC236}">
                <a16:creationId xmlns:a16="http://schemas.microsoft.com/office/drawing/2014/main" id="{902FA82A-8EDD-7005-C180-553B3E04636E}"/>
              </a:ext>
            </a:extLst>
          </p:cNvPr>
          <p:cNvPicPr>
            <a:picLocks noChangeAspect="1"/>
          </p:cNvPicPr>
          <p:nvPr/>
        </p:nvPicPr>
        <p:blipFill rotWithShape="1">
          <a:blip r:embed="rId4"/>
          <a:srcRect l="3519" r="37145" b="14134"/>
          <a:stretch/>
        </p:blipFill>
        <p:spPr>
          <a:xfrm>
            <a:off x="4038600" y="2914907"/>
            <a:ext cx="4691270" cy="3245883"/>
          </a:xfrm>
          <a:prstGeom prst="rect">
            <a:avLst/>
          </a:prstGeom>
        </p:spPr>
      </p:pic>
      <p:sp>
        <p:nvSpPr>
          <p:cNvPr id="3" name="Date Placeholder 2">
            <a:extLst>
              <a:ext uri="{FF2B5EF4-FFF2-40B4-BE49-F238E27FC236}">
                <a16:creationId xmlns:a16="http://schemas.microsoft.com/office/drawing/2014/main" id="{463395F7-6ED2-BD0B-0C91-DD82230E5BE0}"/>
              </a:ext>
            </a:extLst>
          </p:cNvPr>
          <p:cNvSpPr>
            <a:spLocks noGrp="1"/>
          </p:cNvSpPr>
          <p:nvPr>
            <p:ph type="dt" sz="half" idx="10"/>
          </p:nvPr>
        </p:nvSpPr>
        <p:spPr/>
        <p:txBody>
          <a:bodyPr/>
          <a:lstStyle/>
          <a:p>
            <a:fld id="{43A35E39-C4E7-4CBC-8540-BC6DC320535D}" type="datetime1">
              <a:rPr lang="en-IN" smtClean="0"/>
              <a:t>25-10-2022</a:t>
            </a:fld>
            <a:endParaRPr lang="en-IN"/>
          </a:p>
        </p:txBody>
      </p:sp>
      <p:sp>
        <p:nvSpPr>
          <p:cNvPr id="4" name="Footer Placeholder 3">
            <a:extLst>
              <a:ext uri="{FF2B5EF4-FFF2-40B4-BE49-F238E27FC236}">
                <a16:creationId xmlns:a16="http://schemas.microsoft.com/office/drawing/2014/main" id="{6E6A8CAB-1910-FB64-CB97-1BC9F5246ED8}"/>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BE7F8D09-4D3D-2FAA-A6DD-301FA874B363}"/>
              </a:ext>
            </a:extLst>
          </p:cNvPr>
          <p:cNvSpPr>
            <a:spLocks noGrp="1"/>
          </p:cNvSpPr>
          <p:nvPr>
            <p:ph type="sldNum" sz="quarter" idx="12"/>
          </p:nvPr>
        </p:nvSpPr>
        <p:spPr/>
        <p:txBody>
          <a:bodyPr/>
          <a:lstStyle/>
          <a:p>
            <a:fld id="{9A4ADEAC-79D2-4F15-BC63-08A976F8C898}" type="slidenum">
              <a:rPr lang="en-IN" smtClean="0"/>
              <a:t>24</a:t>
            </a:fld>
            <a:endParaRPr lang="en-IN"/>
          </a:p>
        </p:txBody>
      </p:sp>
      <p:sp>
        <p:nvSpPr>
          <p:cNvPr id="6" name="Rectangle 5">
            <a:extLst>
              <a:ext uri="{FF2B5EF4-FFF2-40B4-BE49-F238E27FC236}">
                <a16:creationId xmlns:a16="http://schemas.microsoft.com/office/drawing/2014/main" id="{02D1F438-ACD3-DD73-3D96-FB94F5778DD9}"/>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7CF347D0-7D0D-38BA-98E2-BDE5E08A2A7F}"/>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1" name="Footer Placeholder 4">
            <a:extLst>
              <a:ext uri="{FF2B5EF4-FFF2-40B4-BE49-F238E27FC236}">
                <a16:creationId xmlns:a16="http://schemas.microsoft.com/office/drawing/2014/main" id="{00847A8F-D0BE-B9F2-FF2F-481E2DBD0FB7}"/>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2" name="Slide Number Placeholder 5">
            <a:extLst>
              <a:ext uri="{FF2B5EF4-FFF2-40B4-BE49-F238E27FC236}">
                <a16:creationId xmlns:a16="http://schemas.microsoft.com/office/drawing/2014/main" id="{48C85C08-34C6-16F6-03B1-C01542F4606C}"/>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24</a:t>
            </a:fld>
            <a:endParaRPr lang="en-IN" dirty="0">
              <a:solidFill>
                <a:schemeClr val="bg1"/>
              </a:solidFill>
            </a:endParaRPr>
          </a:p>
        </p:txBody>
      </p:sp>
    </p:spTree>
    <p:extLst>
      <p:ext uri="{BB962C8B-B14F-4D97-AF65-F5344CB8AC3E}">
        <p14:creationId xmlns:p14="http://schemas.microsoft.com/office/powerpoint/2010/main" val="355800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CD3EF5E2-7EBE-CE51-76B4-A4732A8A21BC}"/>
              </a:ext>
            </a:extLst>
          </p:cNvPr>
          <p:cNvPicPr>
            <a:picLocks noGrp="1" noChangeAspect="1"/>
          </p:cNvPicPr>
          <p:nvPr>
            <p:ph idx="1"/>
          </p:nvPr>
        </p:nvPicPr>
        <p:blipFill>
          <a:blip r:embed="rId3"/>
          <a:stretch>
            <a:fillRect/>
          </a:stretch>
        </p:blipFill>
        <p:spPr>
          <a:xfrm>
            <a:off x="3772735" y="451672"/>
            <a:ext cx="6742131" cy="2628377"/>
          </a:xfrm>
        </p:spPr>
      </p:pic>
      <p:pic>
        <p:nvPicPr>
          <p:cNvPr id="11" name="Picture 10">
            <a:extLst>
              <a:ext uri="{FF2B5EF4-FFF2-40B4-BE49-F238E27FC236}">
                <a16:creationId xmlns:a16="http://schemas.microsoft.com/office/drawing/2014/main" id="{C5CD98E3-E788-45F5-1380-25F1274231DF}"/>
              </a:ext>
            </a:extLst>
          </p:cNvPr>
          <p:cNvPicPr>
            <a:picLocks noChangeAspect="1"/>
          </p:cNvPicPr>
          <p:nvPr/>
        </p:nvPicPr>
        <p:blipFill rotWithShape="1">
          <a:blip r:embed="rId4"/>
          <a:srcRect l="4758"/>
          <a:stretch/>
        </p:blipFill>
        <p:spPr>
          <a:xfrm>
            <a:off x="3772735" y="3345743"/>
            <a:ext cx="6847405" cy="3060585"/>
          </a:xfrm>
          <a:prstGeom prst="rect">
            <a:avLst/>
          </a:prstGeom>
        </p:spPr>
      </p:pic>
      <p:sp>
        <p:nvSpPr>
          <p:cNvPr id="3" name="Date Placeholder 2">
            <a:extLst>
              <a:ext uri="{FF2B5EF4-FFF2-40B4-BE49-F238E27FC236}">
                <a16:creationId xmlns:a16="http://schemas.microsoft.com/office/drawing/2014/main" id="{D5F8D614-194E-247C-72E7-B6ABC72395DD}"/>
              </a:ext>
            </a:extLst>
          </p:cNvPr>
          <p:cNvSpPr>
            <a:spLocks noGrp="1"/>
          </p:cNvSpPr>
          <p:nvPr>
            <p:ph type="dt" sz="half" idx="10"/>
          </p:nvPr>
        </p:nvSpPr>
        <p:spPr/>
        <p:txBody>
          <a:bodyPr/>
          <a:lstStyle/>
          <a:p>
            <a:fld id="{B969786B-BD6D-4636-BF2D-E5F98E13B334}" type="datetime1">
              <a:rPr lang="en-IN" smtClean="0"/>
              <a:t>25-10-2022</a:t>
            </a:fld>
            <a:endParaRPr lang="en-IN"/>
          </a:p>
        </p:txBody>
      </p:sp>
      <p:sp>
        <p:nvSpPr>
          <p:cNvPr id="4" name="Footer Placeholder 3">
            <a:extLst>
              <a:ext uri="{FF2B5EF4-FFF2-40B4-BE49-F238E27FC236}">
                <a16:creationId xmlns:a16="http://schemas.microsoft.com/office/drawing/2014/main" id="{1B7E5F3E-B4BF-E30D-B77B-705D207CFEE4}"/>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7983A0D1-80CA-98EF-AF5D-B3AFED7F93B5}"/>
              </a:ext>
            </a:extLst>
          </p:cNvPr>
          <p:cNvSpPr>
            <a:spLocks noGrp="1"/>
          </p:cNvSpPr>
          <p:nvPr>
            <p:ph type="sldNum" sz="quarter" idx="12"/>
          </p:nvPr>
        </p:nvSpPr>
        <p:spPr/>
        <p:txBody>
          <a:bodyPr/>
          <a:lstStyle/>
          <a:p>
            <a:fld id="{9A4ADEAC-79D2-4F15-BC63-08A976F8C898}" type="slidenum">
              <a:rPr lang="en-IN" smtClean="0"/>
              <a:t>25</a:t>
            </a:fld>
            <a:endParaRPr lang="en-IN"/>
          </a:p>
        </p:txBody>
      </p:sp>
      <p:sp>
        <p:nvSpPr>
          <p:cNvPr id="13" name="Rectangle 12">
            <a:extLst>
              <a:ext uri="{FF2B5EF4-FFF2-40B4-BE49-F238E27FC236}">
                <a16:creationId xmlns:a16="http://schemas.microsoft.com/office/drawing/2014/main" id="{52F98525-D5D2-D6E6-A79E-01A92C2DB740}"/>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Date Placeholder 2">
            <a:extLst>
              <a:ext uri="{FF2B5EF4-FFF2-40B4-BE49-F238E27FC236}">
                <a16:creationId xmlns:a16="http://schemas.microsoft.com/office/drawing/2014/main" id="{8B08D275-42E5-6A87-8B97-C24EEFF1A505}"/>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5" name="Footer Placeholder 4">
            <a:extLst>
              <a:ext uri="{FF2B5EF4-FFF2-40B4-BE49-F238E27FC236}">
                <a16:creationId xmlns:a16="http://schemas.microsoft.com/office/drawing/2014/main" id="{7147212E-DF65-800B-D087-E9B5A0640BD0}"/>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6" name="Slide Number Placeholder 5">
            <a:extLst>
              <a:ext uri="{FF2B5EF4-FFF2-40B4-BE49-F238E27FC236}">
                <a16:creationId xmlns:a16="http://schemas.microsoft.com/office/drawing/2014/main" id="{E2980382-A737-9D6D-61C7-FC87690C8FE2}"/>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25</a:t>
            </a:fld>
            <a:endParaRPr lang="en-IN" dirty="0">
              <a:solidFill>
                <a:schemeClr val="bg1"/>
              </a:solidFill>
            </a:endParaRPr>
          </a:p>
        </p:txBody>
      </p:sp>
    </p:spTree>
    <p:extLst>
      <p:ext uri="{BB962C8B-B14F-4D97-AF65-F5344CB8AC3E}">
        <p14:creationId xmlns:p14="http://schemas.microsoft.com/office/powerpoint/2010/main" val="2804148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F175027-0EE1-3156-3703-04EE5F7F1CD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1800" kern="1200">
                <a:solidFill>
                  <a:schemeClr val="bg1"/>
                </a:solidFill>
                <a:latin typeface="+mj-lt"/>
                <a:ea typeface="+mj-ea"/>
                <a:cs typeface="+mj-cs"/>
              </a:rPr>
              <a:t>CODE IMPLEMENTATION</a:t>
            </a:r>
          </a:p>
        </p:txBody>
      </p:sp>
      <p:pic>
        <p:nvPicPr>
          <p:cNvPr id="2" name="Picture 2" descr="Faculties - Best Private University in Telangana &amp; Andhra Pradesh | KLH">
            <a:extLst>
              <a:ext uri="{FF2B5EF4-FFF2-40B4-BE49-F238E27FC236}">
                <a16:creationId xmlns:a16="http://schemas.microsoft.com/office/drawing/2014/main" id="{4229C778-40D3-236E-7DCA-69B9ACC52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477C6FD9-1058-C9F9-2F18-D0C74552FFAC}"/>
              </a:ext>
            </a:extLst>
          </p:cNvPr>
          <p:cNvPicPr>
            <a:picLocks noGrp="1" noChangeAspect="1"/>
          </p:cNvPicPr>
          <p:nvPr>
            <p:ph idx="1"/>
          </p:nvPr>
        </p:nvPicPr>
        <p:blipFill>
          <a:blip r:embed="rId3"/>
          <a:stretch>
            <a:fillRect/>
          </a:stretch>
        </p:blipFill>
        <p:spPr>
          <a:xfrm>
            <a:off x="3621570" y="1085229"/>
            <a:ext cx="7481363" cy="2343771"/>
          </a:xfrm>
        </p:spPr>
      </p:pic>
      <p:sp>
        <p:nvSpPr>
          <p:cNvPr id="3" name="Date Placeholder 2">
            <a:extLst>
              <a:ext uri="{FF2B5EF4-FFF2-40B4-BE49-F238E27FC236}">
                <a16:creationId xmlns:a16="http://schemas.microsoft.com/office/drawing/2014/main" id="{31500B12-5DCA-12C8-3453-19C8D96EF848}"/>
              </a:ext>
            </a:extLst>
          </p:cNvPr>
          <p:cNvSpPr>
            <a:spLocks noGrp="1"/>
          </p:cNvSpPr>
          <p:nvPr>
            <p:ph type="dt" sz="half" idx="10"/>
          </p:nvPr>
        </p:nvSpPr>
        <p:spPr/>
        <p:txBody>
          <a:bodyPr/>
          <a:lstStyle/>
          <a:p>
            <a:fld id="{CA40F30A-29ED-45B3-8B49-ECD1A3553A3D}" type="datetime1">
              <a:rPr lang="en-IN" smtClean="0"/>
              <a:t>25-10-2022</a:t>
            </a:fld>
            <a:endParaRPr lang="en-IN"/>
          </a:p>
        </p:txBody>
      </p:sp>
      <p:sp>
        <p:nvSpPr>
          <p:cNvPr id="4" name="Footer Placeholder 3">
            <a:extLst>
              <a:ext uri="{FF2B5EF4-FFF2-40B4-BE49-F238E27FC236}">
                <a16:creationId xmlns:a16="http://schemas.microsoft.com/office/drawing/2014/main" id="{63FC12DD-EA0C-3ADE-8026-DD259B12379D}"/>
              </a:ext>
            </a:extLst>
          </p:cNvPr>
          <p:cNvSpPr>
            <a:spLocks noGrp="1"/>
          </p:cNvSpPr>
          <p:nvPr>
            <p:ph type="ftr" sz="quarter" idx="11"/>
          </p:nvPr>
        </p:nvSpPr>
        <p:spPr/>
        <p:txBody>
          <a:bodyPr/>
          <a:lstStyle/>
          <a:p>
            <a:r>
              <a:rPr lang="en-US"/>
              <a:t>BATCH - 11 TWEETS SENTIMENT ANALYSIS FOR US ELECTIONS - 2020</a:t>
            </a:r>
            <a:endParaRPr lang="en-IN"/>
          </a:p>
        </p:txBody>
      </p:sp>
      <p:sp>
        <p:nvSpPr>
          <p:cNvPr id="5" name="Slide Number Placeholder 4">
            <a:extLst>
              <a:ext uri="{FF2B5EF4-FFF2-40B4-BE49-F238E27FC236}">
                <a16:creationId xmlns:a16="http://schemas.microsoft.com/office/drawing/2014/main" id="{8669E6A0-78A9-2EE8-08A9-A267CFF3AF0F}"/>
              </a:ext>
            </a:extLst>
          </p:cNvPr>
          <p:cNvSpPr>
            <a:spLocks noGrp="1"/>
          </p:cNvSpPr>
          <p:nvPr>
            <p:ph type="sldNum" sz="quarter" idx="12"/>
          </p:nvPr>
        </p:nvSpPr>
        <p:spPr/>
        <p:txBody>
          <a:bodyPr/>
          <a:lstStyle/>
          <a:p>
            <a:fld id="{9A4ADEAC-79D2-4F15-BC63-08A976F8C898}" type="slidenum">
              <a:rPr lang="en-IN" smtClean="0"/>
              <a:t>26</a:t>
            </a:fld>
            <a:endParaRPr lang="en-IN"/>
          </a:p>
        </p:txBody>
      </p:sp>
      <p:sp>
        <p:nvSpPr>
          <p:cNvPr id="6" name="Rectangle 5">
            <a:extLst>
              <a:ext uri="{FF2B5EF4-FFF2-40B4-BE49-F238E27FC236}">
                <a16:creationId xmlns:a16="http://schemas.microsoft.com/office/drawing/2014/main" id="{0D4318C0-EEFC-1F44-120D-7B80B16198F5}"/>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2CE48892-3697-E430-02A3-ED2B83AF9B49}"/>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37B8D4E4-3984-B00C-1EB7-0767DCCBEB16}"/>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BC938F35-9050-1733-2EB9-95689DDB699F}"/>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26</a:t>
            </a:fld>
            <a:endParaRPr lang="en-IN" dirty="0">
              <a:solidFill>
                <a:schemeClr val="bg1"/>
              </a:solidFill>
            </a:endParaRPr>
          </a:p>
        </p:txBody>
      </p:sp>
    </p:spTree>
    <p:extLst>
      <p:ext uri="{BB962C8B-B14F-4D97-AF65-F5344CB8AC3E}">
        <p14:creationId xmlns:p14="http://schemas.microsoft.com/office/powerpoint/2010/main" val="3232295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OUTPUT</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23AE2C82-6E67-D3B6-3883-55F7A05DF6CE}"/>
              </a:ext>
            </a:extLst>
          </p:cNvPr>
          <p:cNvPicPr>
            <a:picLocks noChangeAspect="1"/>
          </p:cNvPicPr>
          <p:nvPr/>
        </p:nvPicPr>
        <p:blipFill>
          <a:blip r:embed="rId2"/>
          <a:stretch>
            <a:fillRect/>
          </a:stretch>
        </p:blipFill>
        <p:spPr>
          <a:xfrm>
            <a:off x="331567" y="3334453"/>
            <a:ext cx="5455917" cy="218236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omputer&#10;&#10;Description automatically generated with medium confidence">
            <a:extLst>
              <a:ext uri="{FF2B5EF4-FFF2-40B4-BE49-F238E27FC236}">
                <a16:creationId xmlns:a16="http://schemas.microsoft.com/office/drawing/2014/main" id="{22DCCE50-19CE-059A-E627-E4E928B3471C}"/>
              </a:ext>
            </a:extLst>
          </p:cNvPr>
          <p:cNvPicPr>
            <a:picLocks noGrp="1" noChangeAspect="1"/>
          </p:cNvPicPr>
          <p:nvPr>
            <p:ph idx="1"/>
          </p:nvPr>
        </p:nvPicPr>
        <p:blipFill rotWithShape="1">
          <a:blip r:embed="rId3"/>
          <a:srcRect l="9284" t="9650"/>
          <a:stretch/>
        </p:blipFill>
        <p:spPr>
          <a:xfrm>
            <a:off x="6445073" y="3590173"/>
            <a:ext cx="5455917" cy="1670927"/>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AB4321C5-945C-E9AB-0A79-63459FEF3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F8100369-B8CF-87D7-0577-42381A2BDA53}"/>
              </a:ext>
            </a:extLst>
          </p:cNvPr>
          <p:cNvSpPr>
            <a:spLocks noGrp="1"/>
          </p:cNvSpPr>
          <p:nvPr>
            <p:ph type="dt" sz="half" idx="10"/>
          </p:nvPr>
        </p:nvSpPr>
        <p:spPr/>
        <p:txBody>
          <a:bodyPr/>
          <a:lstStyle/>
          <a:p>
            <a:fld id="{FD6F9C60-88D4-45B0-AC8E-5071CA2A8F32}" type="datetime1">
              <a:rPr lang="en-IN" smtClean="0"/>
              <a:t>25-10-2022</a:t>
            </a:fld>
            <a:endParaRPr lang="en-IN"/>
          </a:p>
        </p:txBody>
      </p:sp>
      <p:sp>
        <p:nvSpPr>
          <p:cNvPr id="6" name="Footer Placeholder 5">
            <a:extLst>
              <a:ext uri="{FF2B5EF4-FFF2-40B4-BE49-F238E27FC236}">
                <a16:creationId xmlns:a16="http://schemas.microsoft.com/office/drawing/2014/main" id="{0B82AF37-01DC-D5AE-8B5F-0476A01B4BB9}"/>
              </a:ext>
            </a:extLst>
          </p:cNvPr>
          <p:cNvSpPr>
            <a:spLocks noGrp="1"/>
          </p:cNvSpPr>
          <p:nvPr>
            <p:ph type="ftr" sz="quarter" idx="11"/>
          </p:nvPr>
        </p:nvSpPr>
        <p:spPr/>
        <p:txBody>
          <a:bodyPr/>
          <a:lstStyle/>
          <a:p>
            <a:r>
              <a:rPr lang="en-US"/>
              <a:t>BATCH - 11 TWEETS SENTIMENT ANALYSIS FOR US ELECTIONS - 2020</a:t>
            </a:r>
            <a:endParaRPr lang="en-IN"/>
          </a:p>
        </p:txBody>
      </p:sp>
      <p:sp>
        <p:nvSpPr>
          <p:cNvPr id="8" name="Slide Number Placeholder 7">
            <a:extLst>
              <a:ext uri="{FF2B5EF4-FFF2-40B4-BE49-F238E27FC236}">
                <a16:creationId xmlns:a16="http://schemas.microsoft.com/office/drawing/2014/main" id="{27046087-513F-49AA-236D-04154A21A152}"/>
              </a:ext>
            </a:extLst>
          </p:cNvPr>
          <p:cNvSpPr>
            <a:spLocks noGrp="1"/>
          </p:cNvSpPr>
          <p:nvPr>
            <p:ph type="sldNum" sz="quarter" idx="12"/>
          </p:nvPr>
        </p:nvSpPr>
        <p:spPr/>
        <p:txBody>
          <a:bodyPr/>
          <a:lstStyle/>
          <a:p>
            <a:fld id="{9A4ADEAC-79D2-4F15-BC63-08A976F8C898}" type="slidenum">
              <a:rPr lang="en-IN" smtClean="0"/>
              <a:t>27</a:t>
            </a:fld>
            <a:endParaRPr lang="en-IN"/>
          </a:p>
        </p:txBody>
      </p:sp>
      <p:sp>
        <p:nvSpPr>
          <p:cNvPr id="9" name="Rectangle 8">
            <a:extLst>
              <a:ext uri="{FF2B5EF4-FFF2-40B4-BE49-F238E27FC236}">
                <a16:creationId xmlns:a16="http://schemas.microsoft.com/office/drawing/2014/main" id="{273853D4-8251-AC06-D487-2FC5DCCBF4E2}"/>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407CD485-D8FD-7125-3258-04E54201A1FB}"/>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1" name="Footer Placeholder 4">
            <a:extLst>
              <a:ext uri="{FF2B5EF4-FFF2-40B4-BE49-F238E27FC236}">
                <a16:creationId xmlns:a16="http://schemas.microsoft.com/office/drawing/2014/main" id="{6A687D8B-F5C3-0B01-87F7-F4BA45C22EBA}"/>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5136A4A1-40F7-9159-6DDE-EF70E4CCC01D}"/>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27</a:t>
            </a:fld>
            <a:endParaRPr lang="en-IN" dirty="0">
              <a:solidFill>
                <a:schemeClr val="bg1"/>
              </a:solidFill>
            </a:endParaRPr>
          </a:p>
        </p:txBody>
      </p:sp>
    </p:spTree>
    <p:extLst>
      <p:ext uri="{BB962C8B-B14F-4D97-AF65-F5344CB8AC3E}">
        <p14:creationId xmlns:p14="http://schemas.microsoft.com/office/powerpoint/2010/main" val="41072092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dirty="0">
                <a:solidFill>
                  <a:schemeClr val="bg1"/>
                </a:solidFill>
                <a:latin typeface="+mj-lt"/>
                <a:ea typeface="+mj-ea"/>
                <a:cs typeface="+mj-cs"/>
              </a:rPr>
              <a:t>OUTPUT</a:t>
            </a:r>
          </a:p>
        </p:txBody>
      </p:sp>
      <p:cxnSp>
        <p:nvCxnSpPr>
          <p:cNvPr id="17" name="Straight Connector 16">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8E5A13A1-A3BF-B312-E8A4-56D59E397BE0}"/>
              </a:ext>
            </a:extLst>
          </p:cNvPr>
          <p:cNvPicPr>
            <a:picLocks noChangeAspect="1"/>
          </p:cNvPicPr>
          <p:nvPr/>
        </p:nvPicPr>
        <p:blipFill rotWithShape="1">
          <a:blip r:embed="rId2"/>
          <a:srcRect r="6685"/>
          <a:stretch/>
        </p:blipFill>
        <p:spPr>
          <a:xfrm>
            <a:off x="2481534" y="2427541"/>
            <a:ext cx="7173833" cy="3997637"/>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6E39508B-2265-4AC2-D542-428FB727D7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735523D0-1456-BAE0-B04A-F7A087566A57}"/>
              </a:ext>
            </a:extLst>
          </p:cNvPr>
          <p:cNvSpPr>
            <a:spLocks noGrp="1"/>
          </p:cNvSpPr>
          <p:nvPr>
            <p:ph type="dt" sz="half" idx="10"/>
          </p:nvPr>
        </p:nvSpPr>
        <p:spPr/>
        <p:txBody>
          <a:bodyPr/>
          <a:lstStyle/>
          <a:p>
            <a:fld id="{97353AC0-44C6-4A1A-9719-E77578A0BB49}" type="datetime1">
              <a:rPr lang="en-IN" smtClean="0"/>
              <a:t>25-10-2022</a:t>
            </a:fld>
            <a:endParaRPr lang="en-IN"/>
          </a:p>
        </p:txBody>
      </p:sp>
      <p:sp>
        <p:nvSpPr>
          <p:cNvPr id="5" name="Footer Placeholder 4">
            <a:extLst>
              <a:ext uri="{FF2B5EF4-FFF2-40B4-BE49-F238E27FC236}">
                <a16:creationId xmlns:a16="http://schemas.microsoft.com/office/drawing/2014/main" id="{9222EAA4-0CCA-202F-7510-A937F6A88AD1}"/>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88114C74-5D32-8557-8F08-87560E624D51}"/>
              </a:ext>
            </a:extLst>
          </p:cNvPr>
          <p:cNvSpPr>
            <a:spLocks noGrp="1"/>
          </p:cNvSpPr>
          <p:nvPr>
            <p:ph type="sldNum" sz="quarter" idx="12"/>
          </p:nvPr>
        </p:nvSpPr>
        <p:spPr/>
        <p:txBody>
          <a:bodyPr/>
          <a:lstStyle/>
          <a:p>
            <a:fld id="{9A4ADEAC-79D2-4F15-BC63-08A976F8C898}" type="slidenum">
              <a:rPr lang="en-IN" smtClean="0"/>
              <a:t>28</a:t>
            </a:fld>
            <a:endParaRPr lang="en-IN"/>
          </a:p>
        </p:txBody>
      </p:sp>
      <p:sp>
        <p:nvSpPr>
          <p:cNvPr id="7" name="Rectangle 6">
            <a:extLst>
              <a:ext uri="{FF2B5EF4-FFF2-40B4-BE49-F238E27FC236}">
                <a16:creationId xmlns:a16="http://schemas.microsoft.com/office/drawing/2014/main" id="{1DF59D54-525A-37DF-1B0E-DBBA220057FE}"/>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EF552D73-1B8A-63DA-1AEA-D30D721A9C24}"/>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4860A98A-B153-146F-413C-DE3684C9D4E6}"/>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F15BB691-B7BB-39B7-A000-21EDA110F54D}"/>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28</a:t>
            </a:fld>
            <a:endParaRPr lang="en-IN" dirty="0">
              <a:solidFill>
                <a:schemeClr val="bg1"/>
              </a:solidFill>
            </a:endParaRPr>
          </a:p>
        </p:txBody>
      </p:sp>
    </p:spTree>
    <p:extLst>
      <p:ext uri="{BB962C8B-B14F-4D97-AF65-F5344CB8AC3E}">
        <p14:creationId xmlns:p14="http://schemas.microsoft.com/office/powerpoint/2010/main" val="2705442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0BA1143-4E2C-3ADC-7454-36D95A8B6C4A}"/>
              </a:ext>
            </a:extLst>
          </p:cNvPr>
          <p:cNvPicPr>
            <a:picLocks noChangeAspect="1"/>
          </p:cNvPicPr>
          <p:nvPr/>
        </p:nvPicPr>
        <p:blipFill>
          <a:blip r:embed="rId3"/>
          <a:stretch>
            <a:fillRect/>
          </a:stretch>
        </p:blipFill>
        <p:spPr>
          <a:xfrm>
            <a:off x="1466850" y="2465431"/>
            <a:ext cx="8448427" cy="3227434"/>
          </a:xfrm>
          <a:prstGeom prst="rect">
            <a:avLst/>
          </a:prstGeom>
        </p:spPr>
      </p:pic>
      <p:sp>
        <p:nvSpPr>
          <p:cNvPr id="4" name="Date Placeholder 3">
            <a:extLst>
              <a:ext uri="{FF2B5EF4-FFF2-40B4-BE49-F238E27FC236}">
                <a16:creationId xmlns:a16="http://schemas.microsoft.com/office/drawing/2014/main" id="{34E0882A-116E-4424-50E7-33F2A4B297F0}"/>
              </a:ext>
            </a:extLst>
          </p:cNvPr>
          <p:cNvSpPr>
            <a:spLocks noGrp="1"/>
          </p:cNvSpPr>
          <p:nvPr>
            <p:ph type="dt" sz="half" idx="10"/>
          </p:nvPr>
        </p:nvSpPr>
        <p:spPr/>
        <p:txBody>
          <a:bodyPr/>
          <a:lstStyle/>
          <a:p>
            <a:fld id="{8B29B9DD-6265-404D-B7C0-107FB54906F6}" type="datetime1">
              <a:rPr lang="en-IN" smtClean="0"/>
              <a:t>25-10-2022</a:t>
            </a:fld>
            <a:endParaRPr lang="en-IN"/>
          </a:p>
        </p:txBody>
      </p:sp>
      <p:sp>
        <p:nvSpPr>
          <p:cNvPr id="5" name="Footer Placeholder 4">
            <a:extLst>
              <a:ext uri="{FF2B5EF4-FFF2-40B4-BE49-F238E27FC236}">
                <a16:creationId xmlns:a16="http://schemas.microsoft.com/office/drawing/2014/main" id="{C7FA56F6-E9F6-9163-FFAC-FECE6A391748}"/>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8BE1362D-0F75-A645-20F5-FA4F10B0D41C}"/>
              </a:ext>
            </a:extLst>
          </p:cNvPr>
          <p:cNvSpPr>
            <a:spLocks noGrp="1"/>
          </p:cNvSpPr>
          <p:nvPr>
            <p:ph type="sldNum" sz="quarter" idx="12"/>
          </p:nvPr>
        </p:nvSpPr>
        <p:spPr/>
        <p:txBody>
          <a:bodyPr/>
          <a:lstStyle/>
          <a:p>
            <a:fld id="{9A4ADEAC-79D2-4F15-BC63-08A976F8C898}" type="slidenum">
              <a:rPr lang="en-IN" smtClean="0"/>
              <a:t>29</a:t>
            </a:fld>
            <a:endParaRPr lang="en-IN"/>
          </a:p>
        </p:txBody>
      </p:sp>
      <p:sp>
        <p:nvSpPr>
          <p:cNvPr id="8" name="Rectangle 7">
            <a:extLst>
              <a:ext uri="{FF2B5EF4-FFF2-40B4-BE49-F238E27FC236}">
                <a16:creationId xmlns:a16="http://schemas.microsoft.com/office/drawing/2014/main" id="{73765B4A-F366-516B-85BD-24886B91B650}"/>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323A3FA4-B377-6102-4711-495E7034483E}"/>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2" name="Footer Placeholder 4">
            <a:extLst>
              <a:ext uri="{FF2B5EF4-FFF2-40B4-BE49-F238E27FC236}">
                <a16:creationId xmlns:a16="http://schemas.microsoft.com/office/drawing/2014/main" id="{C2346C4F-A680-B7D5-C3D9-893A920F77F9}"/>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ABD5720D-2213-22CA-0968-1506C63A6988}"/>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29</a:t>
            </a:fld>
            <a:endParaRPr lang="en-IN" dirty="0">
              <a:solidFill>
                <a:schemeClr val="bg1"/>
              </a:solidFill>
            </a:endParaRPr>
          </a:p>
        </p:txBody>
      </p:sp>
    </p:spTree>
    <p:extLst>
      <p:ext uri="{BB962C8B-B14F-4D97-AF65-F5344CB8AC3E}">
        <p14:creationId xmlns:p14="http://schemas.microsoft.com/office/powerpoint/2010/main" val="107906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FB0A93-0FE7-C891-D280-57DFA557085E}"/>
              </a:ext>
            </a:extLst>
          </p:cNvPr>
          <p:cNvSpPr>
            <a:spLocks noGrp="1"/>
          </p:cNvSpPr>
          <p:nvPr>
            <p:ph type="title"/>
          </p:nvPr>
        </p:nvSpPr>
        <p:spPr>
          <a:xfrm>
            <a:off x="686834" y="1153572"/>
            <a:ext cx="3200400" cy="4461163"/>
          </a:xfrm>
        </p:spPr>
        <p:txBody>
          <a:bodyPr>
            <a:normAutofit/>
          </a:bodyPr>
          <a:lstStyle/>
          <a:p>
            <a:r>
              <a:rPr lang="en-IN">
                <a:solidFill>
                  <a:srgbClr val="FFFFFF"/>
                </a:solidFill>
              </a:rPr>
              <a:t>PROJECT AREA</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4721109-2AC1-9399-9142-D4B117F9EEA3}"/>
              </a:ext>
            </a:extLst>
          </p:cNvPr>
          <p:cNvSpPr>
            <a:spLocks noGrp="1"/>
          </p:cNvSpPr>
          <p:nvPr>
            <p:ph idx="1"/>
          </p:nvPr>
        </p:nvSpPr>
        <p:spPr>
          <a:xfrm>
            <a:off x="4447308" y="591344"/>
            <a:ext cx="6906491" cy="5585619"/>
          </a:xfrm>
        </p:spPr>
        <p:txBody>
          <a:bodyPr anchor="ctr">
            <a:normAutofit/>
          </a:bodyPr>
          <a:lstStyle/>
          <a:p>
            <a:pPr marL="0" indent="0">
              <a:buNone/>
            </a:pPr>
            <a:r>
              <a:rPr lang="en-IN" dirty="0"/>
              <a:t>The main aim for selecting this project is to analyse the sentiments and visualize the polarity of comments, whether it is a negative, positive or neutral so that it can lead to better result prediction.</a:t>
            </a:r>
          </a:p>
        </p:txBody>
      </p:sp>
      <p:pic>
        <p:nvPicPr>
          <p:cNvPr id="7" name="Picture 2" descr="Faculties - Best Private University in Telangana &amp; Andhra Pradesh | KLH">
            <a:extLst>
              <a:ext uri="{FF2B5EF4-FFF2-40B4-BE49-F238E27FC236}">
                <a16:creationId xmlns:a16="http://schemas.microsoft.com/office/drawing/2014/main" id="{76A21527-CCB1-C84C-0493-DACA82A5FD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A5F07ED7-C029-67F1-0A27-5F1C9D36AAEB}"/>
              </a:ext>
            </a:extLst>
          </p:cNvPr>
          <p:cNvSpPr>
            <a:spLocks noGrp="1"/>
          </p:cNvSpPr>
          <p:nvPr>
            <p:ph type="dt" sz="half" idx="10"/>
          </p:nvPr>
        </p:nvSpPr>
        <p:spPr/>
        <p:txBody>
          <a:bodyPr/>
          <a:lstStyle/>
          <a:p>
            <a:fld id="{571F6979-B9C3-410F-B075-C2C51251CD82}" type="datetime1">
              <a:rPr lang="en-IN" smtClean="0"/>
              <a:t>25-10-2022</a:t>
            </a:fld>
            <a:endParaRPr lang="en-IN"/>
          </a:p>
        </p:txBody>
      </p:sp>
      <p:sp>
        <p:nvSpPr>
          <p:cNvPr id="5" name="Footer Placeholder 4">
            <a:extLst>
              <a:ext uri="{FF2B5EF4-FFF2-40B4-BE49-F238E27FC236}">
                <a16:creationId xmlns:a16="http://schemas.microsoft.com/office/drawing/2014/main" id="{692EDD69-3F9B-CAFF-9638-2DE694999B45}"/>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06E53CFA-1DD3-FF4D-42F5-0F1ADC1F88AA}"/>
              </a:ext>
            </a:extLst>
          </p:cNvPr>
          <p:cNvSpPr>
            <a:spLocks noGrp="1"/>
          </p:cNvSpPr>
          <p:nvPr>
            <p:ph type="sldNum" sz="quarter" idx="12"/>
          </p:nvPr>
        </p:nvSpPr>
        <p:spPr/>
        <p:txBody>
          <a:bodyPr/>
          <a:lstStyle/>
          <a:p>
            <a:fld id="{9A4ADEAC-79D2-4F15-BC63-08A976F8C898}" type="slidenum">
              <a:rPr lang="en-IN" smtClean="0"/>
              <a:t>3</a:t>
            </a:fld>
            <a:endParaRPr lang="en-IN"/>
          </a:p>
        </p:txBody>
      </p:sp>
      <p:sp>
        <p:nvSpPr>
          <p:cNvPr id="13" name="Rectangle 12">
            <a:extLst>
              <a:ext uri="{FF2B5EF4-FFF2-40B4-BE49-F238E27FC236}">
                <a16:creationId xmlns:a16="http://schemas.microsoft.com/office/drawing/2014/main" id="{CF585209-1FA1-E089-C577-3D4A335E802E}"/>
              </a:ext>
            </a:extLst>
          </p:cNvPr>
          <p:cNvSpPr/>
          <p:nvPr/>
        </p:nvSpPr>
        <p:spPr>
          <a:xfrm>
            <a:off x="0" y="6356351"/>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Date Placeholder 2">
            <a:extLst>
              <a:ext uri="{FF2B5EF4-FFF2-40B4-BE49-F238E27FC236}">
                <a16:creationId xmlns:a16="http://schemas.microsoft.com/office/drawing/2014/main" id="{0E717892-07FC-033F-C7DE-6FE21096126F}"/>
              </a:ext>
            </a:extLst>
          </p:cNvPr>
          <p:cNvSpPr txBox="1">
            <a:spLocks/>
          </p:cNvSpPr>
          <p:nvPr/>
        </p:nvSpPr>
        <p:spPr>
          <a:xfrm>
            <a:off x="838201"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5" name="Footer Placeholder 4">
            <a:extLst>
              <a:ext uri="{FF2B5EF4-FFF2-40B4-BE49-F238E27FC236}">
                <a16:creationId xmlns:a16="http://schemas.microsoft.com/office/drawing/2014/main" id="{A4A11ED2-633A-2EAB-38F6-EB6710CA93FE}"/>
              </a:ext>
            </a:extLst>
          </p:cNvPr>
          <p:cNvSpPr txBox="1">
            <a:spLocks/>
          </p:cNvSpPr>
          <p:nvPr/>
        </p:nvSpPr>
        <p:spPr>
          <a:xfrm>
            <a:off x="4038601"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6" name="Slide Number Placeholder 5">
            <a:extLst>
              <a:ext uri="{FF2B5EF4-FFF2-40B4-BE49-F238E27FC236}">
                <a16:creationId xmlns:a16="http://schemas.microsoft.com/office/drawing/2014/main" id="{7789BF06-6D39-A8EE-62FA-83C8D2A61AD5}"/>
              </a:ext>
            </a:extLst>
          </p:cNvPr>
          <p:cNvSpPr txBox="1">
            <a:spLocks/>
          </p:cNvSpPr>
          <p:nvPr/>
        </p:nvSpPr>
        <p:spPr>
          <a:xfrm>
            <a:off x="8610601"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a:t>
            </a:fld>
            <a:endParaRPr lang="en-IN" dirty="0">
              <a:solidFill>
                <a:schemeClr val="bg1"/>
              </a:solidFill>
            </a:endParaRPr>
          </a:p>
        </p:txBody>
      </p:sp>
    </p:spTree>
    <p:extLst>
      <p:ext uri="{BB962C8B-B14F-4D97-AF65-F5344CB8AC3E}">
        <p14:creationId xmlns:p14="http://schemas.microsoft.com/office/powerpoint/2010/main" val="622081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18829F4-E1CB-6E78-EAE0-E9F4649EC044}"/>
              </a:ext>
            </a:extLst>
          </p:cNvPr>
          <p:cNvPicPr>
            <a:picLocks noChangeAspect="1"/>
          </p:cNvPicPr>
          <p:nvPr/>
        </p:nvPicPr>
        <p:blipFill>
          <a:blip r:embed="rId3"/>
          <a:stretch>
            <a:fillRect/>
          </a:stretch>
        </p:blipFill>
        <p:spPr>
          <a:xfrm>
            <a:off x="1828800" y="2465431"/>
            <a:ext cx="7943353" cy="3760681"/>
          </a:xfrm>
          <a:prstGeom prst="rect">
            <a:avLst/>
          </a:prstGeom>
        </p:spPr>
      </p:pic>
      <p:sp>
        <p:nvSpPr>
          <p:cNvPr id="4" name="Date Placeholder 3">
            <a:extLst>
              <a:ext uri="{FF2B5EF4-FFF2-40B4-BE49-F238E27FC236}">
                <a16:creationId xmlns:a16="http://schemas.microsoft.com/office/drawing/2014/main" id="{C6ED3990-66A4-F7E2-DF78-E4D92D077D54}"/>
              </a:ext>
            </a:extLst>
          </p:cNvPr>
          <p:cNvSpPr>
            <a:spLocks noGrp="1"/>
          </p:cNvSpPr>
          <p:nvPr>
            <p:ph type="dt" sz="half" idx="10"/>
          </p:nvPr>
        </p:nvSpPr>
        <p:spPr/>
        <p:txBody>
          <a:bodyPr/>
          <a:lstStyle/>
          <a:p>
            <a:fld id="{DCEE2F10-98FB-4A8C-A3C0-17C4899CBE30}" type="datetime1">
              <a:rPr lang="en-IN" smtClean="0"/>
              <a:t>25-10-2022</a:t>
            </a:fld>
            <a:endParaRPr lang="en-IN"/>
          </a:p>
        </p:txBody>
      </p:sp>
      <p:sp>
        <p:nvSpPr>
          <p:cNvPr id="6" name="Footer Placeholder 5">
            <a:extLst>
              <a:ext uri="{FF2B5EF4-FFF2-40B4-BE49-F238E27FC236}">
                <a16:creationId xmlns:a16="http://schemas.microsoft.com/office/drawing/2014/main" id="{0A37F98A-9F0E-69E0-BCD0-5F11197D4111}"/>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2D7FBBC4-BD93-57A5-2650-A86395C7C34B}"/>
              </a:ext>
            </a:extLst>
          </p:cNvPr>
          <p:cNvSpPr>
            <a:spLocks noGrp="1"/>
          </p:cNvSpPr>
          <p:nvPr>
            <p:ph type="sldNum" sz="quarter" idx="12"/>
          </p:nvPr>
        </p:nvSpPr>
        <p:spPr/>
        <p:txBody>
          <a:bodyPr/>
          <a:lstStyle/>
          <a:p>
            <a:fld id="{9A4ADEAC-79D2-4F15-BC63-08A976F8C898}" type="slidenum">
              <a:rPr lang="en-IN" smtClean="0"/>
              <a:t>30</a:t>
            </a:fld>
            <a:endParaRPr lang="en-IN"/>
          </a:p>
        </p:txBody>
      </p:sp>
      <p:sp>
        <p:nvSpPr>
          <p:cNvPr id="8" name="Rectangle 7">
            <a:extLst>
              <a:ext uri="{FF2B5EF4-FFF2-40B4-BE49-F238E27FC236}">
                <a16:creationId xmlns:a16="http://schemas.microsoft.com/office/drawing/2014/main" id="{B3254821-7158-FD10-34D2-6198F3A128F2}"/>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A29DC84D-7028-4EBD-9893-59A3D5B0B4BE}"/>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2" name="Footer Placeholder 4">
            <a:extLst>
              <a:ext uri="{FF2B5EF4-FFF2-40B4-BE49-F238E27FC236}">
                <a16:creationId xmlns:a16="http://schemas.microsoft.com/office/drawing/2014/main" id="{157D333D-D0A5-A1F0-E73B-45E17F1D5B02}"/>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0A1FA2BC-8690-FB16-3E23-3813FFBBFD89}"/>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30</a:t>
            </a:fld>
            <a:endParaRPr lang="en-IN" dirty="0">
              <a:solidFill>
                <a:schemeClr val="bg1"/>
              </a:solidFill>
            </a:endParaRPr>
          </a:p>
        </p:txBody>
      </p:sp>
    </p:spTree>
    <p:extLst>
      <p:ext uri="{BB962C8B-B14F-4D97-AF65-F5344CB8AC3E}">
        <p14:creationId xmlns:p14="http://schemas.microsoft.com/office/powerpoint/2010/main" val="2228974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1A35B22-C569-B964-09AE-5CF6AC9F3136}"/>
              </a:ext>
            </a:extLst>
          </p:cNvPr>
          <p:cNvPicPr>
            <a:picLocks noChangeAspect="1"/>
          </p:cNvPicPr>
          <p:nvPr/>
        </p:nvPicPr>
        <p:blipFill rotWithShape="1">
          <a:blip r:embed="rId3"/>
          <a:srcRect l="2771" t="2044" r="5276"/>
          <a:stretch/>
        </p:blipFill>
        <p:spPr>
          <a:xfrm>
            <a:off x="2067696" y="2397210"/>
            <a:ext cx="7035115" cy="4139505"/>
          </a:xfrm>
          <a:prstGeom prst="rect">
            <a:avLst/>
          </a:prstGeom>
        </p:spPr>
      </p:pic>
      <p:sp>
        <p:nvSpPr>
          <p:cNvPr id="4" name="Date Placeholder 3">
            <a:extLst>
              <a:ext uri="{FF2B5EF4-FFF2-40B4-BE49-F238E27FC236}">
                <a16:creationId xmlns:a16="http://schemas.microsoft.com/office/drawing/2014/main" id="{927E6528-798A-CDD0-ECCE-95F5C5FAA5C0}"/>
              </a:ext>
            </a:extLst>
          </p:cNvPr>
          <p:cNvSpPr>
            <a:spLocks noGrp="1"/>
          </p:cNvSpPr>
          <p:nvPr>
            <p:ph type="dt" sz="half" idx="10"/>
          </p:nvPr>
        </p:nvSpPr>
        <p:spPr/>
        <p:txBody>
          <a:bodyPr/>
          <a:lstStyle/>
          <a:p>
            <a:fld id="{DD3F46B7-E168-46E0-BA06-28A573F29143}" type="datetime1">
              <a:rPr lang="en-IN" smtClean="0"/>
              <a:t>25-10-2022</a:t>
            </a:fld>
            <a:endParaRPr lang="en-IN"/>
          </a:p>
        </p:txBody>
      </p:sp>
      <p:sp>
        <p:nvSpPr>
          <p:cNvPr id="5" name="Footer Placeholder 4">
            <a:extLst>
              <a:ext uri="{FF2B5EF4-FFF2-40B4-BE49-F238E27FC236}">
                <a16:creationId xmlns:a16="http://schemas.microsoft.com/office/drawing/2014/main" id="{019502ED-C63B-1B56-620C-F08791C4E1A2}"/>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CFB8D305-CBA6-023D-0CBD-236DC89AD208}"/>
              </a:ext>
            </a:extLst>
          </p:cNvPr>
          <p:cNvSpPr>
            <a:spLocks noGrp="1"/>
          </p:cNvSpPr>
          <p:nvPr>
            <p:ph type="sldNum" sz="quarter" idx="12"/>
          </p:nvPr>
        </p:nvSpPr>
        <p:spPr/>
        <p:txBody>
          <a:bodyPr/>
          <a:lstStyle/>
          <a:p>
            <a:fld id="{9A4ADEAC-79D2-4F15-BC63-08A976F8C898}" type="slidenum">
              <a:rPr lang="en-IN" smtClean="0"/>
              <a:t>31</a:t>
            </a:fld>
            <a:endParaRPr lang="en-IN"/>
          </a:p>
        </p:txBody>
      </p:sp>
      <p:sp>
        <p:nvSpPr>
          <p:cNvPr id="8" name="Rectangle 7">
            <a:extLst>
              <a:ext uri="{FF2B5EF4-FFF2-40B4-BE49-F238E27FC236}">
                <a16:creationId xmlns:a16="http://schemas.microsoft.com/office/drawing/2014/main" id="{955A47C8-8BE5-17A0-77AB-58BE2A39C788}"/>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EA0A141F-C0DE-00BE-860A-8C10F111654B}"/>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2" name="Footer Placeholder 4">
            <a:extLst>
              <a:ext uri="{FF2B5EF4-FFF2-40B4-BE49-F238E27FC236}">
                <a16:creationId xmlns:a16="http://schemas.microsoft.com/office/drawing/2014/main" id="{2CF36A0C-DB84-AABC-2B18-B2F943995CCF}"/>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AFEDFBBB-CAB1-22D2-1FCF-284AD03FE674}"/>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31</a:t>
            </a:fld>
            <a:endParaRPr lang="en-IN" dirty="0">
              <a:solidFill>
                <a:schemeClr val="bg1"/>
              </a:solidFill>
            </a:endParaRPr>
          </a:p>
        </p:txBody>
      </p:sp>
    </p:spTree>
    <p:extLst>
      <p:ext uri="{BB962C8B-B14F-4D97-AF65-F5344CB8AC3E}">
        <p14:creationId xmlns:p14="http://schemas.microsoft.com/office/powerpoint/2010/main" val="159332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15077C-859D-AF77-4666-8912F93D317A}"/>
              </a:ext>
            </a:extLst>
          </p:cNvPr>
          <p:cNvPicPr>
            <a:picLocks noChangeAspect="1"/>
          </p:cNvPicPr>
          <p:nvPr/>
        </p:nvPicPr>
        <p:blipFill rotWithShape="1">
          <a:blip r:embed="rId3"/>
          <a:srcRect l="4907" r="9534"/>
          <a:stretch/>
        </p:blipFill>
        <p:spPr>
          <a:xfrm>
            <a:off x="644056" y="2529042"/>
            <a:ext cx="8173941" cy="2545132"/>
          </a:xfrm>
          <a:prstGeom prst="rect">
            <a:avLst/>
          </a:prstGeom>
        </p:spPr>
      </p:pic>
      <p:sp>
        <p:nvSpPr>
          <p:cNvPr id="4" name="Date Placeholder 3">
            <a:extLst>
              <a:ext uri="{FF2B5EF4-FFF2-40B4-BE49-F238E27FC236}">
                <a16:creationId xmlns:a16="http://schemas.microsoft.com/office/drawing/2014/main" id="{2C6F6071-0457-BBB8-0D86-0665BD4A19F5}"/>
              </a:ext>
            </a:extLst>
          </p:cNvPr>
          <p:cNvSpPr>
            <a:spLocks noGrp="1"/>
          </p:cNvSpPr>
          <p:nvPr>
            <p:ph type="dt" sz="half" idx="10"/>
          </p:nvPr>
        </p:nvSpPr>
        <p:spPr/>
        <p:txBody>
          <a:bodyPr/>
          <a:lstStyle/>
          <a:p>
            <a:fld id="{09058BBF-901D-4336-B1D8-77CC0D293E2D}" type="datetime1">
              <a:rPr lang="en-IN" smtClean="0"/>
              <a:t>25-10-2022</a:t>
            </a:fld>
            <a:endParaRPr lang="en-IN"/>
          </a:p>
        </p:txBody>
      </p:sp>
      <p:sp>
        <p:nvSpPr>
          <p:cNvPr id="6" name="Footer Placeholder 5">
            <a:extLst>
              <a:ext uri="{FF2B5EF4-FFF2-40B4-BE49-F238E27FC236}">
                <a16:creationId xmlns:a16="http://schemas.microsoft.com/office/drawing/2014/main" id="{28B4BCBD-6924-F96A-51FB-28F9230A8AEA}"/>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73FF535F-319D-9346-B66E-B4167B6E2A46}"/>
              </a:ext>
            </a:extLst>
          </p:cNvPr>
          <p:cNvSpPr>
            <a:spLocks noGrp="1"/>
          </p:cNvSpPr>
          <p:nvPr>
            <p:ph type="sldNum" sz="quarter" idx="12"/>
          </p:nvPr>
        </p:nvSpPr>
        <p:spPr/>
        <p:txBody>
          <a:bodyPr/>
          <a:lstStyle/>
          <a:p>
            <a:fld id="{9A4ADEAC-79D2-4F15-BC63-08A976F8C898}" type="slidenum">
              <a:rPr lang="en-IN" smtClean="0"/>
              <a:t>32</a:t>
            </a:fld>
            <a:endParaRPr lang="en-IN"/>
          </a:p>
        </p:txBody>
      </p:sp>
      <p:sp>
        <p:nvSpPr>
          <p:cNvPr id="8" name="Rectangle 7">
            <a:extLst>
              <a:ext uri="{FF2B5EF4-FFF2-40B4-BE49-F238E27FC236}">
                <a16:creationId xmlns:a16="http://schemas.microsoft.com/office/drawing/2014/main" id="{C357E4C0-8CBD-140A-DCD3-3FB05226E32C}"/>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E5106F23-1038-EB9F-0DC6-528337F725A6}"/>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2" name="Footer Placeholder 4">
            <a:extLst>
              <a:ext uri="{FF2B5EF4-FFF2-40B4-BE49-F238E27FC236}">
                <a16:creationId xmlns:a16="http://schemas.microsoft.com/office/drawing/2014/main" id="{7EF5DF19-F0E9-2D84-4867-66B01C14379B}"/>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3" name="Slide Number Placeholder 5">
            <a:extLst>
              <a:ext uri="{FF2B5EF4-FFF2-40B4-BE49-F238E27FC236}">
                <a16:creationId xmlns:a16="http://schemas.microsoft.com/office/drawing/2014/main" id="{7DE8C8DA-4926-03C6-59AA-199D5F3566CB}"/>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32</a:t>
            </a:fld>
            <a:endParaRPr lang="en-IN" dirty="0">
              <a:solidFill>
                <a:schemeClr val="bg1"/>
              </a:solidFill>
            </a:endParaRPr>
          </a:p>
        </p:txBody>
      </p:sp>
    </p:spTree>
    <p:extLst>
      <p:ext uri="{BB962C8B-B14F-4D97-AF65-F5344CB8AC3E}">
        <p14:creationId xmlns:p14="http://schemas.microsoft.com/office/powerpoint/2010/main" val="3976954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AD0C6DE-3DEE-3AF9-FC40-55928BE89882}"/>
              </a:ext>
            </a:extLst>
          </p:cNvPr>
          <p:cNvPicPr>
            <a:picLocks noChangeAspect="1"/>
          </p:cNvPicPr>
          <p:nvPr/>
        </p:nvPicPr>
        <p:blipFill rotWithShape="1">
          <a:blip r:embed="rId3"/>
          <a:srcRect l="5396" r="9511"/>
          <a:stretch/>
        </p:blipFill>
        <p:spPr>
          <a:xfrm>
            <a:off x="76531" y="2401293"/>
            <a:ext cx="6141389" cy="3134967"/>
          </a:xfrm>
          <a:prstGeom prst="rect">
            <a:avLst/>
          </a:prstGeom>
        </p:spPr>
      </p:pic>
      <p:pic>
        <p:nvPicPr>
          <p:cNvPr id="7" name="Picture 6">
            <a:extLst>
              <a:ext uri="{FF2B5EF4-FFF2-40B4-BE49-F238E27FC236}">
                <a16:creationId xmlns:a16="http://schemas.microsoft.com/office/drawing/2014/main" id="{7D208AB6-B8AF-D597-0237-AF7102D360CD}"/>
              </a:ext>
            </a:extLst>
          </p:cNvPr>
          <p:cNvPicPr>
            <a:picLocks noChangeAspect="1"/>
          </p:cNvPicPr>
          <p:nvPr/>
        </p:nvPicPr>
        <p:blipFill rotWithShape="1">
          <a:blip r:embed="rId4"/>
          <a:srcRect l="4449" r="8342" b="2114"/>
          <a:stretch/>
        </p:blipFill>
        <p:spPr>
          <a:xfrm>
            <a:off x="6217920" y="2450024"/>
            <a:ext cx="5661329" cy="2928998"/>
          </a:xfrm>
          <a:prstGeom prst="rect">
            <a:avLst/>
          </a:prstGeom>
        </p:spPr>
      </p:pic>
      <p:sp>
        <p:nvSpPr>
          <p:cNvPr id="5" name="Date Placeholder 4">
            <a:extLst>
              <a:ext uri="{FF2B5EF4-FFF2-40B4-BE49-F238E27FC236}">
                <a16:creationId xmlns:a16="http://schemas.microsoft.com/office/drawing/2014/main" id="{7198ED15-BA77-3078-7EC3-EE9764E043F0}"/>
              </a:ext>
            </a:extLst>
          </p:cNvPr>
          <p:cNvSpPr>
            <a:spLocks noGrp="1"/>
          </p:cNvSpPr>
          <p:nvPr>
            <p:ph type="dt" sz="half" idx="10"/>
          </p:nvPr>
        </p:nvSpPr>
        <p:spPr/>
        <p:txBody>
          <a:bodyPr/>
          <a:lstStyle/>
          <a:p>
            <a:fld id="{31777EA3-6168-45C4-8986-B5DB71ECE9AE}" type="datetime1">
              <a:rPr lang="en-IN" smtClean="0"/>
              <a:t>25-10-2022</a:t>
            </a:fld>
            <a:endParaRPr lang="en-IN"/>
          </a:p>
        </p:txBody>
      </p:sp>
      <p:sp>
        <p:nvSpPr>
          <p:cNvPr id="6" name="Footer Placeholder 5">
            <a:extLst>
              <a:ext uri="{FF2B5EF4-FFF2-40B4-BE49-F238E27FC236}">
                <a16:creationId xmlns:a16="http://schemas.microsoft.com/office/drawing/2014/main" id="{50416D5D-AF28-10D4-DDFF-718C5E3A9F61}"/>
              </a:ext>
            </a:extLst>
          </p:cNvPr>
          <p:cNvSpPr>
            <a:spLocks noGrp="1"/>
          </p:cNvSpPr>
          <p:nvPr>
            <p:ph type="ftr" sz="quarter" idx="11"/>
          </p:nvPr>
        </p:nvSpPr>
        <p:spPr/>
        <p:txBody>
          <a:bodyPr/>
          <a:lstStyle/>
          <a:p>
            <a:r>
              <a:rPr lang="en-US"/>
              <a:t>BATCH - 11 TWEETS SENTIMENT ANALYSIS FOR US ELECTIONS - 2020</a:t>
            </a:r>
            <a:endParaRPr lang="en-IN"/>
          </a:p>
        </p:txBody>
      </p:sp>
      <p:sp>
        <p:nvSpPr>
          <p:cNvPr id="8" name="Slide Number Placeholder 7">
            <a:extLst>
              <a:ext uri="{FF2B5EF4-FFF2-40B4-BE49-F238E27FC236}">
                <a16:creationId xmlns:a16="http://schemas.microsoft.com/office/drawing/2014/main" id="{7FC249BA-9484-9162-6466-3DC69E964F92}"/>
              </a:ext>
            </a:extLst>
          </p:cNvPr>
          <p:cNvSpPr>
            <a:spLocks noGrp="1"/>
          </p:cNvSpPr>
          <p:nvPr>
            <p:ph type="sldNum" sz="quarter" idx="12"/>
          </p:nvPr>
        </p:nvSpPr>
        <p:spPr/>
        <p:txBody>
          <a:bodyPr/>
          <a:lstStyle/>
          <a:p>
            <a:fld id="{9A4ADEAC-79D2-4F15-BC63-08A976F8C898}" type="slidenum">
              <a:rPr lang="en-IN" smtClean="0"/>
              <a:t>33</a:t>
            </a:fld>
            <a:endParaRPr lang="en-IN"/>
          </a:p>
        </p:txBody>
      </p:sp>
      <p:sp>
        <p:nvSpPr>
          <p:cNvPr id="10" name="Rectangle 9">
            <a:extLst>
              <a:ext uri="{FF2B5EF4-FFF2-40B4-BE49-F238E27FC236}">
                <a16:creationId xmlns:a16="http://schemas.microsoft.com/office/drawing/2014/main" id="{8FBE5CCE-1ED6-CBF5-6E9C-238B6D668F09}"/>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Date Placeholder 2">
            <a:extLst>
              <a:ext uri="{FF2B5EF4-FFF2-40B4-BE49-F238E27FC236}">
                <a16:creationId xmlns:a16="http://schemas.microsoft.com/office/drawing/2014/main" id="{C0A87FCB-CD88-3BC4-D23A-4CD149B9DAE9}"/>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3" name="Footer Placeholder 4">
            <a:extLst>
              <a:ext uri="{FF2B5EF4-FFF2-40B4-BE49-F238E27FC236}">
                <a16:creationId xmlns:a16="http://schemas.microsoft.com/office/drawing/2014/main" id="{41668669-63CD-3F1B-DD6A-F04E547CA5F4}"/>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4" name="Slide Number Placeholder 5">
            <a:extLst>
              <a:ext uri="{FF2B5EF4-FFF2-40B4-BE49-F238E27FC236}">
                <a16:creationId xmlns:a16="http://schemas.microsoft.com/office/drawing/2014/main" id="{ECECC3FF-0E43-41D3-9824-72B8C5449D44}"/>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33</a:t>
            </a:fld>
            <a:endParaRPr lang="en-IN" dirty="0">
              <a:solidFill>
                <a:schemeClr val="bg1"/>
              </a:solidFill>
            </a:endParaRPr>
          </a:p>
        </p:txBody>
      </p:sp>
    </p:spTree>
    <p:extLst>
      <p:ext uri="{BB962C8B-B14F-4D97-AF65-F5344CB8AC3E}">
        <p14:creationId xmlns:p14="http://schemas.microsoft.com/office/powerpoint/2010/main" val="4201876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7198ED15-BA77-3078-7EC3-EE9764E043F0}"/>
              </a:ext>
            </a:extLst>
          </p:cNvPr>
          <p:cNvSpPr>
            <a:spLocks noGrp="1"/>
          </p:cNvSpPr>
          <p:nvPr>
            <p:ph type="dt" sz="half" idx="10"/>
          </p:nvPr>
        </p:nvSpPr>
        <p:spPr/>
        <p:txBody>
          <a:bodyPr/>
          <a:lstStyle/>
          <a:p>
            <a:fld id="{31777EA3-6168-45C4-8986-B5DB71ECE9AE}" type="datetime1">
              <a:rPr lang="en-IN" smtClean="0"/>
              <a:t>25-10-2022</a:t>
            </a:fld>
            <a:endParaRPr lang="en-IN"/>
          </a:p>
        </p:txBody>
      </p:sp>
      <p:sp>
        <p:nvSpPr>
          <p:cNvPr id="6" name="Footer Placeholder 5">
            <a:extLst>
              <a:ext uri="{FF2B5EF4-FFF2-40B4-BE49-F238E27FC236}">
                <a16:creationId xmlns:a16="http://schemas.microsoft.com/office/drawing/2014/main" id="{50416D5D-AF28-10D4-DDFF-718C5E3A9F61}"/>
              </a:ext>
            </a:extLst>
          </p:cNvPr>
          <p:cNvSpPr>
            <a:spLocks noGrp="1"/>
          </p:cNvSpPr>
          <p:nvPr>
            <p:ph type="ftr" sz="quarter" idx="11"/>
          </p:nvPr>
        </p:nvSpPr>
        <p:spPr/>
        <p:txBody>
          <a:bodyPr/>
          <a:lstStyle/>
          <a:p>
            <a:r>
              <a:rPr lang="en-US"/>
              <a:t>BATCH - 11 TWEETS SENTIMENT ANALYSIS FOR US ELECTIONS - 2020</a:t>
            </a:r>
            <a:endParaRPr lang="en-IN"/>
          </a:p>
        </p:txBody>
      </p:sp>
      <p:sp>
        <p:nvSpPr>
          <p:cNvPr id="8" name="Slide Number Placeholder 7">
            <a:extLst>
              <a:ext uri="{FF2B5EF4-FFF2-40B4-BE49-F238E27FC236}">
                <a16:creationId xmlns:a16="http://schemas.microsoft.com/office/drawing/2014/main" id="{7FC249BA-9484-9162-6466-3DC69E964F92}"/>
              </a:ext>
            </a:extLst>
          </p:cNvPr>
          <p:cNvSpPr>
            <a:spLocks noGrp="1"/>
          </p:cNvSpPr>
          <p:nvPr>
            <p:ph type="sldNum" sz="quarter" idx="12"/>
          </p:nvPr>
        </p:nvSpPr>
        <p:spPr/>
        <p:txBody>
          <a:bodyPr/>
          <a:lstStyle/>
          <a:p>
            <a:fld id="{9A4ADEAC-79D2-4F15-BC63-08A976F8C898}" type="slidenum">
              <a:rPr lang="en-IN" smtClean="0"/>
              <a:t>34</a:t>
            </a:fld>
            <a:endParaRPr lang="en-IN"/>
          </a:p>
        </p:txBody>
      </p:sp>
      <p:sp>
        <p:nvSpPr>
          <p:cNvPr id="10" name="Rectangle 9">
            <a:extLst>
              <a:ext uri="{FF2B5EF4-FFF2-40B4-BE49-F238E27FC236}">
                <a16:creationId xmlns:a16="http://schemas.microsoft.com/office/drawing/2014/main" id="{8FBE5CCE-1ED6-CBF5-6E9C-238B6D668F09}"/>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Date Placeholder 2">
            <a:extLst>
              <a:ext uri="{FF2B5EF4-FFF2-40B4-BE49-F238E27FC236}">
                <a16:creationId xmlns:a16="http://schemas.microsoft.com/office/drawing/2014/main" id="{C0A87FCB-CD88-3BC4-D23A-4CD149B9DAE9}"/>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3" name="Footer Placeholder 4">
            <a:extLst>
              <a:ext uri="{FF2B5EF4-FFF2-40B4-BE49-F238E27FC236}">
                <a16:creationId xmlns:a16="http://schemas.microsoft.com/office/drawing/2014/main" id="{41668669-63CD-3F1B-DD6A-F04E547CA5F4}"/>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4" name="Slide Number Placeholder 5">
            <a:extLst>
              <a:ext uri="{FF2B5EF4-FFF2-40B4-BE49-F238E27FC236}">
                <a16:creationId xmlns:a16="http://schemas.microsoft.com/office/drawing/2014/main" id="{ECECC3FF-0E43-41D3-9824-72B8C5449D44}"/>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34</a:t>
            </a:fld>
            <a:endParaRPr lang="en-IN" dirty="0">
              <a:solidFill>
                <a:schemeClr val="bg1"/>
              </a:solidFill>
            </a:endParaRPr>
          </a:p>
        </p:txBody>
      </p:sp>
      <p:pic>
        <p:nvPicPr>
          <p:cNvPr id="15" name="Picture 14">
            <a:extLst>
              <a:ext uri="{FF2B5EF4-FFF2-40B4-BE49-F238E27FC236}">
                <a16:creationId xmlns:a16="http://schemas.microsoft.com/office/drawing/2014/main" id="{D0A8FF03-036F-8DD4-B158-9482C5BD211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826003"/>
            <a:ext cx="4653641" cy="1844256"/>
          </a:xfrm>
          <a:prstGeom prst="rect">
            <a:avLst/>
          </a:prstGeom>
          <a:noFill/>
          <a:ln>
            <a:noFill/>
          </a:ln>
        </p:spPr>
      </p:pic>
      <p:pic>
        <p:nvPicPr>
          <p:cNvPr id="16" name="Picture 15">
            <a:extLst>
              <a:ext uri="{FF2B5EF4-FFF2-40B4-BE49-F238E27FC236}">
                <a16:creationId xmlns:a16="http://schemas.microsoft.com/office/drawing/2014/main" id="{E206BCFB-7C18-FFAC-93EF-0D07C3AADFA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69"/>
          <a:stretch/>
        </p:blipFill>
        <p:spPr bwMode="auto">
          <a:xfrm>
            <a:off x="6096000" y="2871375"/>
            <a:ext cx="4653641" cy="1844256"/>
          </a:xfrm>
          <a:prstGeom prst="rect">
            <a:avLst/>
          </a:prstGeom>
          <a:noFill/>
          <a:ln>
            <a:noFill/>
          </a:ln>
        </p:spPr>
      </p:pic>
      <p:sp>
        <p:nvSpPr>
          <p:cNvPr id="18" name="TextBox 17">
            <a:extLst>
              <a:ext uri="{FF2B5EF4-FFF2-40B4-BE49-F238E27FC236}">
                <a16:creationId xmlns:a16="http://schemas.microsoft.com/office/drawing/2014/main" id="{2C0FAFFB-53EE-4713-62DD-F58FE2A1CEA3}"/>
              </a:ext>
            </a:extLst>
          </p:cNvPr>
          <p:cNvSpPr txBox="1"/>
          <p:nvPr/>
        </p:nvSpPr>
        <p:spPr>
          <a:xfrm>
            <a:off x="3165020" y="5555692"/>
            <a:ext cx="6102626" cy="646331"/>
          </a:xfrm>
          <a:prstGeom prst="rect">
            <a:avLst/>
          </a:prstGeom>
          <a:noFill/>
        </p:spPr>
        <p:txBody>
          <a:bodyPr wrap="square">
            <a:spAutoFit/>
          </a:bodyPr>
          <a:lstStyle/>
          <a:p>
            <a:r>
              <a:rPr lang="en-US" sz="1800" dirty="0">
                <a:effectLst/>
                <a:latin typeface="Arial" panose="020B0604020202020204" pitchFamily="34" charset="0"/>
                <a:ea typeface="Arial" panose="020B0604020202020204" pitchFamily="34" charset="0"/>
              </a:rPr>
              <a:t>Showing the distribution between Trump and Biden for polarity differences for extreme negative</a:t>
            </a:r>
            <a:endParaRPr lang="en-IN" dirty="0"/>
          </a:p>
        </p:txBody>
      </p:sp>
      <p:sp>
        <p:nvSpPr>
          <p:cNvPr id="19" name="TextBox 18">
            <a:extLst>
              <a:ext uri="{FF2B5EF4-FFF2-40B4-BE49-F238E27FC236}">
                <a16:creationId xmlns:a16="http://schemas.microsoft.com/office/drawing/2014/main" id="{4C075993-ACB2-D1F1-98D3-B152ED02553B}"/>
              </a:ext>
            </a:extLst>
          </p:cNvPr>
          <p:cNvSpPr txBox="1"/>
          <p:nvPr/>
        </p:nvSpPr>
        <p:spPr>
          <a:xfrm>
            <a:off x="2745257" y="4910655"/>
            <a:ext cx="839525" cy="369332"/>
          </a:xfrm>
          <a:prstGeom prst="rect">
            <a:avLst/>
          </a:prstGeom>
          <a:noFill/>
        </p:spPr>
        <p:txBody>
          <a:bodyPr wrap="square">
            <a:spAutoFit/>
          </a:bodyPr>
          <a:lstStyle/>
          <a:p>
            <a:r>
              <a:rPr lang="en-IN" dirty="0"/>
              <a:t>VADER</a:t>
            </a:r>
          </a:p>
        </p:txBody>
      </p:sp>
      <p:sp>
        <p:nvSpPr>
          <p:cNvPr id="20" name="TextBox 19">
            <a:extLst>
              <a:ext uri="{FF2B5EF4-FFF2-40B4-BE49-F238E27FC236}">
                <a16:creationId xmlns:a16="http://schemas.microsoft.com/office/drawing/2014/main" id="{25F7C2B8-4C54-18E0-3CBD-D8535187B54E}"/>
              </a:ext>
            </a:extLst>
          </p:cNvPr>
          <p:cNvSpPr txBox="1"/>
          <p:nvPr/>
        </p:nvSpPr>
        <p:spPr>
          <a:xfrm>
            <a:off x="8003057" y="4997837"/>
            <a:ext cx="1196602" cy="369332"/>
          </a:xfrm>
          <a:prstGeom prst="rect">
            <a:avLst/>
          </a:prstGeom>
          <a:noFill/>
        </p:spPr>
        <p:txBody>
          <a:bodyPr wrap="square">
            <a:spAutoFit/>
          </a:bodyPr>
          <a:lstStyle/>
          <a:p>
            <a:r>
              <a:rPr lang="en-IN" dirty="0"/>
              <a:t>TEXTBLOB</a:t>
            </a:r>
          </a:p>
        </p:txBody>
      </p:sp>
    </p:spTree>
    <p:extLst>
      <p:ext uri="{BB962C8B-B14F-4D97-AF65-F5344CB8AC3E}">
        <p14:creationId xmlns:p14="http://schemas.microsoft.com/office/powerpoint/2010/main" val="3183015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EE4F5F-45FD-7F12-23DC-5CE258C1F19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OUTPUT</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Picture 2" descr="Faculties - Best Private University in Telangana &amp; Andhra Pradesh | KLH">
            <a:extLst>
              <a:ext uri="{FF2B5EF4-FFF2-40B4-BE49-F238E27FC236}">
                <a16:creationId xmlns:a16="http://schemas.microsoft.com/office/drawing/2014/main" id="{964953BC-856A-AC9E-1915-CEF38A67F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7198ED15-BA77-3078-7EC3-EE9764E043F0}"/>
              </a:ext>
            </a:extLst>
          </p:cNvPr>
          <p:cNvSpPr>
            <a:spLocks noGrp="1"/>
          </p:cNvSpPr>
          <p:nvPr>
            <p:ph type="dt" sz="half" idx="10"/>
          </p:nvPr>
        </p:nvSpPr>
        <p:spPr/>
        <p:txBody>
          <a:bodyPr/>
          <a:lstStyle/>
          <a:p>
            <a:fld id="{31777EA3-6168-45C4-8986-B5DB71ECE9AE}" type="datetime1">
              <a:rPr lang="en-IN" smtClean="0"/>
              <a:t>25-10-2022</a:t>
            </a:fld>
            <a:endParaRPr lang="en-IN"/>
          </a:p>
        </p:txBody>
      </p:sp>
      <p:sp>
        <p:nvSpPr>
          <p:cNvPr id="6" name="Footer Placeholder 5">
            <a:extLst>
              <a:ext uri="{FF2B5EF4-FFF2-40B4-BE49-F238E27FC236}">
                <a16:creationId xmlns:a16="http://schemas.microsoft.com/office/drawing/2014/main" id="{50416D5D-AF28-10D4-DDFF-718C5E3A9F61}"/>
              </a:ext>
            </a:extLst>
          </p:cNvPr>
          <p:cNvSpPr>
            <a:spLocks noGrp="1"/>
          </p:cNvSpPr>
          <p:nvPr>
            <p:ph type="ftr" sz="quarter" idx="11"/>
          </p:nvPr>
        </p:nvSpPr>
        <p:spPr/>
        <p:txBody>
          <a:bodyPr/>
          <a:lstStyle/>
          <a:p>
            <a:r>
              <a:rPr lang="en-US"/>
              <a:t>BATCH - 11 TWEETS SENTIMENT ANALYSIS FOR US ELECTIONS - 2020</a:t>
            </a:r>
            <a:endParaRPr lang="en-IN"/>
          </a:p>
        </p:txBody>
      </p:sp>
      <p:sp>
        <p:nvSpPr>
          <p:cNvPr id="8" name="Slide Number Placeholder 7">
            <a:extLst>
              <a:ext uri="{FF2B5EF4-FFF2-40B4-BE49-F238E27FC236}">
                <a16:creationId xmlns:a16="http://schemas.microsoft.com/office/drawing/2014/main" id="{7FC249BA-9484-9162-6466-3DC69E964F92}"/>
              </a:ext>
            </a:extLst>
          </p:cNvPr>
          <p:cNvSpPr>
            <a:spLocks noGrp="1"/>
          </p:cNvSpPr>
          <p:nvPr>
            <p:ph type="sldNum" sz="quarter" idx="12"/>
          </p:nvPr>
        </p:nvSpPr>
        <p:spPr/>
        <p:txBody>
          <a:bodyPr/>
          <a:lstStyle/>
          <a:p>
            <a:fld id="{9A4ADEAC-79D2-4F15-BC63-08A976F8C898}" type="slidenum">
              <a:rPr lang="en-IN" smtClean="0"/>
              <a:t>35</a:t>
            </a:fld>
            <a:endParaRPr lang="en-IN"/>
          </a:p>
        </p:txBody>
      </p:sp>
      <p:sp>
        <p:nvSpPr>
          <p:cNvPr id="10" name="Rectangle 9">
            <a:extLst>
              <a:ext uri="{FF2B5EF4-FFF2-40B4-BE49-F238E27FC236}">
                <a16:creationId xmlns:a16="http://schemas.microsoft.com/office/drawing/2014/main" id="{8FBE5CCE-1ED6-CBF5-6E9C-238B6D668F09}"/>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Date Placeholder 2">
            <a:extLst>
              <a:ext uri="{FF2B5EF4-FFF2-40B4-BE49-F238E27FC236}">
                <a16:creationId xmlns:a16="http://schemas.microsoft.com/office/drawing/2014/main" id="{C0A87FCB-CD88-3BC4-D23A-4CD149B9DAE9}"/>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3" name="Footer Placeholder 4">
            <a:extLst>
              <a:ext uri="{FF2B5EF4-FFF2-40B4-BE49-F238E27FC236}">
                <a16:creationId xmlns:a16="http://schemas.microsoft.com/office/drawing/2014/main" id="{41668669-63CD-3F1B-DD6A-F04E547CA5F4}"/>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4" name="Slide Number Placeholder 5">
            <a:extLst>
              <a:ext uri="{FF2B5EF4-FFF2-40B4-BE49-F238E27FC236}">
                <a16:creationId xmlns:a16="http://schemas.microsoft.com/office/drawing/2014/main" id="{ECECC3FF-0E43-41D3-9824-72B8C5449D44}"/>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35</a:t>
            </a:fld>
            <a:endParaRPr lang="en-IN" dirty="0">
              <a:solidFill>
                <a:schemeClr val="bg1"/>
              </a:solidFill>
            </a:endParaRPr>
          </a:p>
        </p:txBody>
      </p:sp>
      <p:sp>
        <p:nvSpPr>
          <p:cNvPr id="18" name="TextBox 17">
            <a:extLst>
              <a:ext uri="{FF2B5EF4-FFF2-40B4-BE49-F238E27FC236}">
                <a16:creationId xmlns:a16="http://schemas.microsoft.com/office/drawing/2014/main" id="{2C0FAFFB-53EE-4713-62DD-F58FE2A1CEA3}"/>
              </a:ext>
            </a:extLst>
          </p:cNvPr>
          <p:cNvSpPr txBox="1"/>
          <p:nvPr/>
        </p:nvSpPr>
        <p:spPr>
          <a:xfrm>
            <a:off x="3165020" y="5555692"/>
            <a:ext cx="6102626" cy="369332"/>
          </a:xfrm>
          <a:prstGeom prst="rect">
            <a:avLst/>
          </a:prstGeom>
          <a:noFill/>
        </p:spPr>
        <p:txBody>
          <a:bodyPr wrap="square">
            <a:spAutoFit/>
          </a:bodyPr>
          <a:lstStyle/>
          <a:p>
            <a:r>
              <a:rPr lang="en-US" sz="1800" dirty="0">
                <a:effectLst/>
                <a:latin typeface="Arial" panose="020B0604020202020204" pitchFamily="34" charset="0"/>
                <a:ea typeface="Arial" panose="020B0604020202020204" pitchFamily="34" charset="0"/>
              </a:rPr>
              <a:t>Sentiment Analysis Graph from Jan – 4 till Election Date</a:t>
            </a:r>
            <a:endParaRPr lang="en-IN" dirty="0"/>
          </a:p>
        </p:txBody>
      </p:sp>
      <p:pic>
        <p:nvPicPr>
          <p:cNvPr id="4" name="Picture 3">
            <a:extLst>
              <a:ext uri="{FF2B5EF4-FFF2-40B4-BE49-F238E27FC236}">
                <a16:creationId xmlns:a16="http://schemas.microsoft.com/office/drawing/2014/main" id="{2700099A-6C97-28F0-C389-2B5016DCBE7F}"/>
              </a:ext>
            </a:extLst>
          </p:cNvPr>
          <p:cNvPicPr>
            <a:picLocks noChangeAspect="1"/>
          </p:cNvPicPr>
          <p:nvPr/>
        </p:nvPicPr>
        <p:blipFill rotWithShape="1">
          <a:blip r:embed="rId3"/>
          <a:srcRect l="3681" r="3438" b="3253"/>
          <a:stretch/>
        </p:blipFill>
        <p:spPr bwMode="auto">
          <a:xfrm>
            <a:off x="3581400" y="2305367"/>
            <a:ext cx="3956050" cy="30838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19330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Rectangle 39">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FCA02B2-E56C-CC2B-917E-EA00AC75CCA8}"/>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GITHUB REPOSITORY</a:t>
            </a:r>
          </a:p>
        </p:txBody>
      </p:sp>
      <p:sp>
        <p:nvSpPr>
          <p:cNvPr id="3" name="Content Placeholder 2">
            <a:extLst>
              <a:ext uri="{FF2B5EF4-FFF2-40B4-BE49-F238E27FC236}">
                <a16:creationId xmlns:a16="http://schemas.microsoft.com/office/drawing/2014/main" id="{7F7BFA5A-C41E-3836-8D7B-E3346DC0D49B}"/>
              </a:ext>
            </a:extLst>
          </p:cNvPr>
          <p:cNvSpPr>
            <a:spLocks noGrp="1"/>
          </p:cNvSpPr>
          <p:nvPr>
            <p:ph idx="1"/>
          </p:nvPr>
        </p:nvSpPr>
        <p:spPr>
          <a:xfrm>
            <a:off x="3315031" y="4076802"/>
            <a:ext cx="5561938" cy="1534587"/>
          </a:xfr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hlinkClick r:id="rId2"/>
              </a:rPr>
              <a:t>https://github.com/nihal136/Twitter_Sentiment_Analysis</a:t>
            </a:r>
            <a:endParaRPr lang="en-US" sz="2400" kern="1200" dirty="0">
              <a:solidFill>
                <a:schemeClr val="tx1"/>
              </a:solidFill>
              <a:latin typeface="+mn-lt"/>
              <a:ea typeface="+mn-ea"/>
              <a:cs typeface="+mn-cs"/>
            </a:endParaRPr>
          </a:p>
        </p:txBody>
      </p:sp>
      <p:sp>
        <p:nvSpPr>
          <p:cNvPr id="44" name="Arc 43">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Oval 45">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Faculties - Best Private University in Telangana &amp; Andhra Pradesh | KLH">
            <a:extLst>
              <a:ext uri="{FF2B5EF4-FFF2-40B4-BE49-F238E27FC236}">
                <a16:creationId xmlns:a16="http://schemas.microsoft.com/office/drawing/2014/main" id="{C56AF109-2FF4-4339-F674-A504BFD28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99C8DB70-48B6-84D3-3747-E183E709EAFA}"/>
              </a:ext>
            </a:extLst>
          </p:cNvPr>
          <p:cNvSpPr>
            <a:spLocks noGrp="1"/>
          </p:cNvSpPr>
          <p:nvPr>
            <p:ph type="dt" sz="half" idx="10"/>
          </p:nvPr>
        </p:nvSpPr>
        <p:spPr/>
        <p:txBody>
          <a:bodyPr/>
          <a:lstStyle/>
          <a:p>
            <a:fld id="{8D970F6D-4344-4033-8DAA-80BB0AE6E2CE}" type="datetime1">
              <a:rPr lang="en-IN" smtClean="0"/>
              <a:t>25-10-2022</a:t>
            </a:fld>
            <a:endParaRPr lang="en-IN"/>
          </a:p>
        </p:txBody>
      </p:sp>
      <p:sp>
        <p:nvSpPr>
          <p:cNvPr id="5" name="Footer Placeholder 4">
            <a:extLst>
              <a:ext uri="{FF2B5EF4-FFF2-40B4-BE49-F238E27FC236}">
                <a16:creationId xmlns:a16="http://schemas.microsoft.com/office/drawing/2014/main" id="{67B88FC4-6F26-199D-CCDC-60F066FC4D02}"/>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30C45B81-3EC5-7403-84F8-E240B3D11E20}"/>
              </a:ext>
            </a:extLst>
          </p:cNvPr>
          <p:cNvSpPr>
            <a:spLocks noGrp="1"/>
          </p:cNvSpPr>
          <p:nvPr>
            <p:ph type="sldNum" sz="quarter" idx="12"/>
          </p:nvPr>
        </p:nvSpPr>
        <p:spPr/>
        <p:txBody>
          <a:bodyPr/>
          <a:lstStyle/>
          <a:p>
            <a:fld id="{9A4ADEAC-79D2-4F15-BC63-08A976F8C898}" type="slidenum">
              <a:rPr lang="en-IN" smtClean="0"/>
              <a:t>36</a:t>
            </a:fld>
            <a:endParaRPr lang="en-IN"/>
          </a:p>
        </p:txBody>
      </p:sp>
      <p:sp>
        <p:nvSpPr>
          <p:cNvPr id="7" name="Rectangle 6">
            <a:extLst>
              <a:ext uri="{FF2B5EF4-FFF2-40B4-BE49-F238E27FC236}">
                <a16:creationId xmlns:a16="http://schemas.microsoft.com/office/drawing/2014/main" id="{18EE5D0D-7591-2AFA-5BC9-444F13B09B55}"/>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Date Placeholder 2">
            <a:extLst>
              <a:ext uri="{FF2B5EF4-FFF2-40B4-BE49-F238E27FC236}">
                <a16:creationId xmlns:a16="http://schemas.microsoft.com/office/drawing/2014/main" id="{2F95E63C-8A28-CFE4-1935-C320F8FB326D}"/>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9" name="Footer Placeholder 4">
            <a:extLst>
              <a:ext uri="{FF2B5EF4-FFF2-40B4-BE49-F238E27FC236}">
                <a16:creationId xmlns:a16="http://schemas.microsoft.com/office/drawing/2014/main" id="{5F359F72-E45F-A18A-922E-571E2A2DF2B3}"/>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0" name="Slide Number Placeholder 5">
            <a:extLst>
              <a:ext uri="{FF2B5EF4-FFF2-40B4-BE49-F238E27FC236}">
                <a16:creationId xmlns:a16="http://schemas.microsoft.com/office/drawing/2014/main" id="{9E856FB3-28B2-D4C7-CB6C-8710DC0B2F68}"/>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36</a:t>
            </a:fld>
            <a:endParaRPr lang="en-IN" dirty="0">
              <a:solidFill>
                <a:schemeClr val="bg1"/>
              </a:solidFill>
            </a:endParaRPr>
          </a:p>
        </p:txBody>
      </p:sp>
    </p:spTree>
    <p:extLst>
      <p:ext uri="{BB962C8B-B14F-4D97-AF65-F5344CB8AC3E}">
        <p14:creationId xmlns:p14="http://schemas.microsoft.com/office/powerpoint/2010/main" val="56510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C3EE4-A914-AADD-924F-C3A2ED85F278}"/>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RESULTS &amp; DISCUSSIONS</a:t>
            </a: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AF87A28-1DC3-F4DB-8173-CCD17372D816}"/>
              </a:ext>
            </a:extLst>
          </p:cNvPr>
          <p:cNvSpPr>
            <a:spLocks noGrp="1"/>
          </p:cNvSpPr>
          <p:nvPr>
            <p:ph idx="1"/>
          </p:nvPr>
        </p:nvSpPr>
        <p:spPr>
          <a:xfrm>
            <a:off x="4447308" y="591344"/>
            <a:ext cx="6906491" cy="5585619"/>
          </a:xfrm>
        </p:spPr>
        <p:txBody>
          <a:bodyPr anchor="ctr">
            <a:normAutofit/>
          </a:bodyPr>
          <a:lstStyle/>
          <a:p>
            <a:pPr marL="457200" indent="0" algn="just">
              <a:lnSpc>
                <a:spcPct val="105000"/>
              </a:lnSpc>
              <a:buNone/>
            </a:pPr>
            <a:r>
              <a:rPr lang="en-US" sz="1800" dirty="0">
                <a:effectLst/>
                <a:latin typeface="Times New Roman" panose="02020603050405020304" pitchFamily="18" charset="0"/>
                <a:ea typeface="Times New Roman" panose="02020603050405020304" pitchFamily="18" charset="0"/>
              </a:rPr>
              <a:t>There is enthusiasm in the United States politics from many various locations around the world, as evidenced by the tweeting in 40 multiple dialects, but there is a lopsided tweet in English and originating from the USA. Merely information from United States of America including spatial was utilized for the sentiment analysis, that aimed to find individual presidential voter's sentiments in each distinct dataset. While examining sentiment at the state and local level as the election date came closer, a sizable majority of states were trending to a "Positive" sentiment polarity again for dem candidate over a formerly stronger "Neutral" sentiment. Whereas a handful of Conservative states are similar space neutral. This pattern can be altered when examining at sentiment classification from a data viewpoint.</a:t>
            </a:r>
            <a:endParaRPr lang="en-IN" sz="1800" dirty="0">
              <a:effectLst/>
              <a:latin typeface="Times New Roman" panose="02020603050405020304" pitchFamily="18" charset="0"/>
              <a:ea typeface="Times New Roman" panose="02020603050405020304" pitchFamily="18" charset="0"/>
            </a:endParaRPr>
          </a:p>
        </p:txBody>
      </p:sp>
      <p:pic>
        <p:nvPicPr>
          <p:cNvPr id="7" name="Picture 2" descr="Faculties - Best Private University in Telangana &amp; Andhra Pradesh | KLH">
            <a:extLst>
              <a:ext uri="{FF2B5EF4-FFF2-40B4-BE49-F238E27FC236}">
                <a16:creationId xmlns:a16="http://schemas.microsoft.com/office/drawing/2014/main" id="{353045BE-F0A3-591C-49A6-895518319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3A649374-89F3-83FA-0DA8-C397F70B7573}"/>
              </a:ext>
            </a:extLst>
          </p:cNvPr>
          <p:cNvSpPr>
            <a:spLocks noGrp="1"/>
          </p:cNvSpPr>
          <p:nvPr>
            <p:ph type="dt" sz="half" idx="10"/>
          </p:nvPr>
        </p:nvSpPr>
        <p:spPr/>
        <p:txBody>
          <a:bodyPr/>
          <a:lstStyle/>
          <a:p>
            <a:fld id="{CEC53B75-CD77-4F0C-94C8-8DFBDB6BE0A4}" type="datetime1">
              <a:rPr lang="en-IN" smtClean="0"/>
              <a:t>25-10-2022</a:t>
            </a:fld>
            <a:endParaRPr lang="en-IN"/>
          </a:p>
        </p:txBody>
      </p:sp>
      <p:sp>
        <p:nvSpPr>
          <p:cNvPr id="5" name="Footer Placeholder 4">
            <a:extLst>
              <a:ext uri="{FF2B5EF4-FFF2-40B4-BE49-F238E27FC236}">
                <a16:creationId xmlns:a16="http://schemas.microsoft.com/office/drawing/2014/main" id="{5B910218-7890-BB8F-2229-8C89B2BF2846}"/>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1475152D-308D-1329-1302-BEE0991DF36D}"/>
              </a:ext>
            </a:extLst>
          </p:cNvPr>
          <p:cNvSpPr>
            <a:spLocks noGrp="1"/>
          </p:cNvSpPr>
          <p:nvPr>
            <p:ph type="sldNum" sz="quarter" idx="12"/>
          </p:nvPr>
        </p:nvSpPr>
        <p:spPr/>
        <p:txBody>
          <a:bodyPr/>
          <a:lstStyle/>
          <a:p>
            <a:fld id="{9A4ADEAC-79D2-4F15-BC63-08A976F8C898}" type="slidenum">
              <a:rPr lang="en-IN" smtClean="0"/>
              <a:t>37</a:t>
            </a:fld>
            <a:endParaRPr lang="en-IN"/>
          </a:p>
        </p:txBody>
      </p:sp>
      <p:sp>
        <p:nvSpPr>
          <p:cNvPr id="8" name="Rectangle 7">
            <a:extLst>
              <a:ext uri="{FF2B5EF4-FFF2-40B4-BE49-F238E27FC236}">
                <a16:creationId xmlns:a16="http://schemas.microsoft.com/office/drawing/2014/main" id="{52BB937F-1A1F-ADAA-EC72-25A8A001827A}"/>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8EA47F35-2C84-6B60-E0E2-5192A5B12E6D}"/>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E2B0575F-CCD5-302D-9033-E773BEF82B2C}"/>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4E2DC6C6-D789-B56B-6BB7-3AFB6C4E293F}"/>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37</a:t>
            </a:fld>
            <a:endParaRPr lang="en-IN" dirty="0">
              <a:solidFill>
                <a:schemeClr val="bg1"/>
              </a:solidFill>
            </a:endParaRPr>
          </a:p>
        </p:txBody>
      </p:sp>
    </p:spTree>
    <p:extLst>
      <p:ext uri="{BB962C8B-B14F-4D97-AF65-F5344CB8AC3E}">
        <p14:creationId xmlns:p14="http://schemas.microsoft.com/office/powerpoint/2010/main" val="4216511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3C3EE4-A914-AADD-924F-C3A2ED85F278}"/>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CONCLUSION</a:t>
            </a: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AF87A28-1DC3-F4DB-8173-CCD17372D816}"/>
              </a:ext>
            </a:extLst>
          </p:cNvPr>
          <p:cNvSpPr>
            <a:spLocks noGrp="1"/>
          </p:cNvSpPr>
          <p:nvPr>
            <p:ph idx="1"/>
          </p:nvPr>
        </p:nvSpPr>
        <p:spPr>
          <a:xfrm>
            <a:off x="4447308" y="591344"/>
            <a:ext cx="6906491" cy="5585619"/>
          </a:xfrm>
        </p:spPr>
        <p:txBody>
          <a:bodyPr anchor="ctr">
            <a:normAutofit/>
          </a:bodyPr>
          <a:lstStyle/>
          <a:p>
            <a:pPr indent="0" algn="just">
              <a:buNone/>
            </a:pPr>
            <a:r>
              <a:rPr lang="en-US" sz="1800" dirty="0">
                <a:effectLst/>
                <a:latin typeface="Times New Roman" panose="02020603050405020304" pitchFamily="18" charset="0"/>
                <a:ea typeface="Arial" panose="020B0604020202020204" pitchFamily="34" charset="0"/>
              </a:rPr>
              <a:t>It is clear from the research above that sentiment analysis is highly accurate when used to analyze the outcomes of the 2020 US presidential election. Sentiment analysis is also ideal for evaluating any data that contains text or words, which of course calls for analysis. We got it through Twitter, but it would also be possible to use data from surveys or other social media sites for additional study. Naturally, the results we obtain may still be improved upon; by comparing neutral, positive, and negative attitudes, more study may be able to offer a more reassures of sentiments. The usage of EDA, VADER, and Text Blob in this experiment can be extremely accurate and capable of creating nice visualizations, although some more refinements are needed. Even so, as a summary, this sentiment classification study is expected to provide sufficient inspiration to viewers to undertake similar work, to aid election attendees in autonomously assessing one ‘s electoral results, and potentially both candidates in deciding what feedback or viewpoints their voters possess.</a:t>
            </a:r>
            <a:endParaRPr lang="en-IN" sz="1800" dirty="0">
              <a:effectLst/>
              <a:latin typeface="Arial" panose="020B0604020202020204" pitchFamily="34" charset="0"/>
              <a:ea typeface="Arial" panose="020B0604020202020204" pitchFamily="34" charset="0"/>
            </a:endParaRPr>
          </a:p>
        </p:txBody>
      </p:sp>
      <p:pic>
        <p:nvPicPr>
          <p:cNvPr id="7" name="Picture 2" descr="Faculties - Best Private University in Telangana &amp; Andhra Pradesh | KLH">
            <a:extLst>
              <a:ext uri="{FF2B5EF4-FFF2-40B4-BE49-F238E27FC236}">
                <a16:creationId xmlns:a16="http://schemas.microsoft.com/office/drawing/2014/main" id="{353045BE-F0A3-591C-49A6-895518319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3A649374-89F3-83FA-0DA8-C397F70B7573}"/>
              </a:ext>
            </a:extLst>
          </p:cNvPr>
          <p:cNvSpPr>
            <a:spLocks noGrp="1"/>
          </p:cNvSpPr>
          <p:nvPr>
            <p:ph type="dt" sz="half" idx="10"/>
          </p:nvPr>
        </p:nvSpPr>
        <p:spPr/>
        <p:txBody>
          <a:bodyPr/>
          <a:lstStyle/>
          <a:p>
            <a:fld id="{CEC53B75-CD77-4F0C-94C8-8DFBDB6BE0A4}" type="datetime1">
              <a:rPr lang="en-IN" smtClean="0"/>
              <a:t>25-10-2022</a:t>
            </a:fld>
            <a:endParaRPr lang="en-IN"/>
          </a:p>
        </p:txBody>
      </p:sp>
      <p:sp>
        <p:nvSpPr>
          <p:cNvPr id="5" name="Footer Placeholder 4">
            <a:extLst>
              <a:ext uri="{FF2B5EF4-FFF2-40B4-BE49-F238E27FC236}">
                <a16:creationId xmlns:a16="http://schemas.microsoft.com/office/drawing/2014/main" id="{5B910218-7890-BB8F-2229-8C89B2BF2846}"/>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1475152D-308D-1329-1302-BEE0991DF36D}"/>
              </a:ext>
            </a:extLst>
          </p:cNvPr>
          <p:cNvSpPr>
            <a:spLocks noGrp="1"/>
          </p:cNvSpPr>
          <p:nvPr>
            <p:ph type="sldNum" sz="quarter" idx="12"/>
          </p:nvPr>
        </p:nvSpPr>
        <p:spPr/>
        <p:txBody>
          <a:bodyPr/>
          <a:lstStyle/>
          <a:p>
            <a:fld id="{9A4ADEAC-79D2-4F15-BC63-08A976F8C898}" type="slidenum">
              <a:rPr lang="en-IN" smtClean="0"/>
              <a:t>38</a:t>
            </a:fld>
            <a:endParaRPr lang="en-IN"/>
          </a:p>
        </p:txBody>
      </p:sp>
      <p:sp>
        <p:nvSpPr>
          <p:cNvPr id="8" name="Rectangle 7">
            <a:extLst>
              <a:ext uri="{FF2B5EF4-FFF2-40B4-BE49-F238E27FC236}">
                <a16:creationId xmlns:a16="http://schemas.microsoft.com/office/drawing/2014/main" id="{52BB937F-1A1F-ADAA-EC72-25A8A001827A}"/>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8EA47F35-2C84-6B60-E0E2-5192A5B12E6D}"/>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E2B0575F-CCD5-302D-9033-E773BEF82B2C}"/>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4E2DC6C6-D789-B56B-6BB7-3AFB6C4E293F}"/>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38</a:t>
            </a:fld>
            <a:endParaRPr lang="en-IN" dirty="0">
              <a:solidFill>
                <a:schemeClr val="bg1"/>
              </a:solidFill>
            </a:endParaRPr>
          </a:p>
        </p:txBody>
      </p:sp>
    </p:spTree>
    <p:extLst>
      <p:ext uri="{BB962C8B-B14F-4D97-AF65-F5344CB8AC3E}">
        <p14:creationId xmlns:p14="http://schemas.microsoft.com/office/powerpoint/2010/main" val="3741250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25F1E-ACFD-F727-A343-03FA07520E30}"/>
              </a:ext>
            </a:extLst>
          </p:cNvPr>
          <p:cNvSpPr>
            <a:spLocks noGrp="1"/>
          </p:cNvSpPr>
          <p:nvPr>
            <p:ph type="title"/>
          </p:nvPr>
        </p:nvSpPr>
        <p:spPr>
          <a:xfrm>
            <a:off x="686834" y="1153572"/>
            <a:ext cx="3200400" cy="4461163"/>
          </a:xfrm>
        </p:spPr>
        <p:txBody>
          <a:bodyPr>
            <a:normAutofit/>
          </a:bodyPr>
          <a:lstStyle/>
          <a:p>
            <a:r>
              <a:rPr lang="en-IN">
                <a:solidFill>
                  <a:srgbClr val="FFFFFF"/>
                </a:solidFill>
              </a:rPr>
              <a:t>THANK YOU</a:t>
            </a:r>
          </a:p>
        </p:txBody>
      </p:sp>
      <p:sp>
        <p:nvSpPr>
          <p:cNvPr id="35" name="Arc 3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BBA327B-B21C-2A9E-8B7A-F4DB6A7E0D41}"/>
              </a:ext>
            </a:extLst>
          </p:cNvPr>
          <p:cNvSpPr>
            <a:spLocks noGrp="1"/>
          </p:cNvSpPr>
          <p:nvPr>
            <p:ph idx="1"/>
          </p:nvPr>
        </p:nvSpPr>
        <p:spPr>
          <a:xfrm>
            <a:off x="4447308" y="591344"/>
            <a:ext cx="6906491" cy="5585619"/>
          </a:xfrm>
        </p:spPr>
        <p:txBody>
          <a:bodyPr anchor="ctr">
            <a:normAutofit/>
          </a:bodyPr>
          <a:lstStyle/>
          <a:p>
            <a:pPr marL="0" indent="0">
              <a:buNone/>
            </a:pPr>
            <a:r>
              <a:rPr lang="en-US"/>
              <a:t>Mentor: Dr. K Sreenivasa Rao</a:t>
            </a:r>
          </a:p>
          <a:p>
            <a:pPr marL="0" indent="0">
              <a:buNone/>
            </a:pPr>
            <a:endParaRPr lang="en-IN"/>
          </a:p>
        </p:txBody>
      </p:sp>
      <p:sp>
        <p:nvSpPr>
          <p:cNvPr id="4" name="Date Placeholder 3">
            <a:extLst>
              <a:ext uri="{FF2B5EF4-FFF2-40B4-BE49-F238E27FC236}">
                <a16:creationId xmlns:a16="http://schemas.microsoft.com/office/drawing/2014/main" id="{C3D42482-4A63-4386-30AD-226793787165}"/>
              </a:ext>
            </a:extLst>
          </p:cNvPr>
          <p:cNvSpPr>
            <a:spLocks noGrp="1"/>
          </p:cNvSpPr>
          <p:nvPr>
            <p:ph type="dt" sz="half" idx="10"/>
          </p:nvPr>
        </p:nvSpPr>
        <p:spPr/>
        <p:txBody>
          <a:bodyPr/>
          <a:lstStyle/>
          <a:p>
            <a:fld id="{FD5EB866-9180-4B1E-AE18-47B9F9C1263E}" type="datetime1">
              <a:rPr lang="en-IN" smtClean="0"/>
              <a:t>25-10-2022</a:t>
            </a:fld>
            <a:endParaRPr lang="en-IN"/>
          </a:p>
        </p:txBody>
      </p:sp>
      <p:sp>
        <p:nvSpPr>
          <p:cNvPr id="5" name="Footer Placeholder 4">
            <a:extLst>
              <a:ext uri="{FF2B5EF4-FFF2-40B4-BE49-F238E27FC236}">
                <a16:creationId xmlns:a16="http://schemas.microsoft.com/office/drawing/2014/main" id="{5E3609C1-D7D6-789E-8A9B-61D5A00644AF}"/>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485383F3-A3B3-3811-A997-BD3DEC5DFC66}"/>
              </a:ext>
            </a:extLst>
          </p:cNvPr>
          <p:cNvSpPr>
            <a:spLocks noGrp="1"/>
          </p:cNvSpPr>
          <p:nvPr>
            <p:ph type="sldNum" sz="quarter" idx="12"/>
          </p:nvPr>
        </p:nvSpPr>
        <p:spPr/>
        <p:txBody>
          <a:bodyPr/>
          <a:lstStyle/>
          <a:p>
            <a:fld id="{9A4ADEAC-79D2-4F15-BC63-08A976F8C898}" type="slidenum">
              <a:rPr lang="en-IN" smtClean="0"/>
              <a:t>39</a:t>
            </a:fld>
            <a:endParaRPr lang="en-IN"/>
          </a:p>
        </p:txBody>
      </p:sp>
      <p:sp>
        <p:nvSpPr>
          <p:cNvPr id="7" name="Rectangle 6">
            <a:extLst>
              <a:ext uri="{FF2B5EF4-FFF2-40B4-BE49-F238E27FC236}">
                <a16:creationId xmlns:a16="http://schemas.microsoft.com/office/drawing/2014/main" id="{28B6D8DA-F807-AEE2-F19E-ECEDEF0AAB7D}"/>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Date Placeholder 2">
            <a:extLst>
              <a:ext uri="{FF2B5EF4-FFF2-40B4-BE49-F238E27FC236}">
                <a16:creationId xmlns:a16="http://schemas.microsoft.com/office/drawing/2014/main" id="{4B664A7E-B53B-EB7C-78FE-8ACAC7E98F0D}"/>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9" name="Footer Placeholder 4">
            <a:extLst>
              <a:ext uri="{FF2B5EF4-FFF2-40B4-BE49-F238E27FC236}">
                <a16:creationId xmlns:a16="http://schemas.microsoft.com/office/drawing/2014/main" id="{FD8D3837-587E-BC60-D48E-B90AF09F6C1A}"/>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0" name="Slide Number Placeholder 5">
            <a:extLst>
              <a:ext uri="{FF2B5EF4-FFF2-40B4-BE49-F238E27FC236}">
                <a16:creationId xmlns:a16="http://schemas.microsoft.com/office/drawing/2014/main" id="{44480CDA-401F-A732-70D9-8AD38FD7B66F}"/>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39</a:t>
            </a:fld>
            <a:endParaRPr lang="en-IN" dirty="0">
              <a:solidFill>
                <a:schemeClr val="bg1"/>
              </a:solidFill>
            </a:endParaRPr>
          </a:p>
        </p:txBody>
      </p:sp>
    </p:spTree>
    <p:extLst>
      <p:ext uri="{BB962C8B-B14F-4D97-AF65-F5344CB8AC3E}">
        <p14:creationId xmlns:p14="http://schemas.microsoft.com/office/powerpoint/2010/main" val="2006448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682DD-EAA8-0684-03EF-868B78A74992}"/>
              </a:ext>
            </a:extLst>
          </p:cNvPr>
          <p:cNvSpPr>
            <a:spLocks noGrp="1"/>
          </p:cNvSpPr>
          <p:nvPr>
            <p:ph type="title"/>
          </p:nvPr>
        </p:nvSpPr>
        <p:spPr>
          <a:xfrm>
            <a:off x="841248" y="256032"/>
            <a:ext cx="10506456" cy="1014984"/>
          </a:xfrm>
        </p:spPr>
        <p:txBody>
          <a:bodyPr anchor="b">
            <a:normAutofit/>
          </a:bodyPr>
          <a:lstStyle/>
          <a:p>
            <a:r>
              <a:rPr lang="en-IN" dirty="0"/>
              <a:t>LITERATURE SURVEY</a:t>
            </a: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2" descr="Faculties - Best Private University in Telangana &amp; Andhra Pradesh | KLH">
            <a:extLst>
              <a:ext uri="{FF2B5EF4-FFF2-40B4-BE49-F238E27FC236}">
                <a16:creationId xmlns:a16="http://schemas.microsoft.com/office/drawing/2014/main" id="{9A0EBBBE-51D8-5BF7-046B-1930BC78FA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FC25F351-5CEA-026C-A59B-3A2D814CDDAD}"/>
              </a:ext>
            </a:extLst>
          </p:cNvPr>
          <p:cNvGraphicFramePr>
            <a:graphicFrameLocks noGrp="1"/>
          </p:cNvGraphicFramePr>
          <p:nvPr>
            <p:ph idx="1"/>
            <p:extLst>
              <p:ext uri="{D42A27DB-BD31-4B8C-83A1-F6EECF244321}">
                <p14:modId xmlns:p14="http://schemas.microsoft.com/office/powerpoint/2010/main" val="2921594544"/>
              </p:ext>
            </p:extLst>
          </p:nvPr>
        </p:nvGraphicFramePr>
        <p:xfrm>
          <a:off x="838200" y="2366471"/>
          <a:ext cx="10515603" cy="3477116"/>
        </p:xfrm>
        <a:graphic>
          <a:graphicData uri="http://schemas.openxmlformats.org/drawingml/2006/table">
            <a:tbl>
              <a:tblPr firstRow="1" bandRow="1">
                <a:tableStyleId>{5C22544A-7EE6-4342-B048-85BDC9FD1C3A}</a:tableStyleId>
              </a:tblPr>
              <a:tblGrid>
                <a:gridCol w="695683">
                  <a:extLst>
                    <a:ext uri="{9D8B030D-6E8A-4147-A177-3AD203B41FA5}">
                      <a16:colId xmlns:a16="http://schemas.microsoft.com/office/drawing/2014/main" val="2057779371"/>
                    </a:ext>
                  </a:extLst>
                </a:gridCol>
                <a:gridCol w="1666027">
                  <a:extLst>
                    <a:ext uri="{9D8B030D-6E8A-4147-A177-3AD203B41FA5}">
                      <a16:colId xmlns:a16="http://schemas.microsoft.com/office/drawing/2014/main" val="693990921"/>
                    </a:ext>
                  </a:extLst>
                </a:gridCol>
                <a:gridCol w="1706542">
                  <a:extLst>
                    <a:ext uri="{9D8B030D-6E8A-4147-A177-3AD203B41FA5}">
                      <a16:colId xmlns:a16="http://schemas.microsoft.com/office/drawing/2014/main" val="31128141"/>
                    </a:ext>
                  </a:extLst>
                </a:gridCol>
                <a:gridCol w="1530301">
                  <a:extLst>
                    <a:ext uri="{9D8B030D-6E8A-4147-A177-3AD203B41FA5}">
                      <a16:colId xmlns:a16="http://schemas.microsoft.com/office/drawing/2014/main" val="3846249198"/>
                    </a:ext>
                  </a:extLst>
                </a:gridCol>
                <a:gridCol w="1617409">
                  <a:extLst>
                    <a:ext uri="{9D8B030D-6E8A-4147-A177-3AD203B41FA5}">
                      <a16:colId xmlns:a16="http://schemas.microsoft.com/office/drawing/2014/main" val="4276871969"/>
                    </a:ext>
                  </a:extLst>
                </a:gridCol>
                <a:gridCol w="1653872">
                  <a:extLst>
                    <a:ext uri="{9D8B030D-6E8A-4147-A177-3AD203B41FA5}">
                      <a16:colId xmlns:a16="http://schemas.microsoft.com/office/drawing/2014/main" val="2610991267"/>
                    </a:ext>
                  </a:extLst>
                </a:gridCol>
                <a:gridCol w="1645769">
                  <a:extLst>
                    <a:ext uri="{9D8B030D-6E8A-4147-A177-3AD203B41FA5}">
                      <a16:colId xmlns:a16="http://schemas.microsoft.com/office/drawing/2014/main" val="450810175"/>
                    </a:ext>
                  </a:extLst>
                </a:gridCol>
              </a:tblGrid>
              <a:tr h="657080">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Sno</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Author</a:t>
                      </a:r>
                    </a:p>
                  </a:txBody>
                  <a:tcPr marL="88340" marR="88340" marT="0" marB="0" anchor="ctr"/>
                </a:tc>
                <a:tc>
                  <a:txBody>
                    <a:bodyPr/>
                    <a:lstStyle/>
                    <a:p>
                      <a:pPr algn="ctr">
                        <a:lnSpc>
                          <a:spcPct val="107000"/>
                        </a:lnSpc>
                        <a:spcAft>
                          <a:spcPts val="800"/>
                        </a:spcAft>
                      </a:pPr>
                      <a:r>
                        <a:rPr lang="en-IN" sz="1900" b="1" dirty="0">
                          <a:effectLst/>
                          <a:latin typeface="Calibri" panose="020F0502020204030204" pitchFamily="34" charset="0"/>
                          <a:ea typeface="Calibri" panose="020F0502020204030204" pitchFamily="34" charset="0"/>
                          <a:cs typeface="Times New Roman" panose="02020603050405020304" pitchFamily="18" charset="0"/>
                        </a:rPr>
                        <a:t>Title</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Publishing</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Techniques and datasets</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Pros</a:t>
                      </a:r>
                    </a:p>
                  </a:txBody>
                  <a:tcPr marL="88340" marR="88340" marT="0" marB="0" anchor="ctr"/>
                </a:tc>
                <a:tc>
                  <a:txBody>
                    <a:bodyPr/>
                    <a:lstStyle/>
                    <a:p>
                      <a:pPr algn="ctr">
                        <a:lnSpc>
                          <a:spcPct val="107000"/>
                        </a:lnSpc>
                        <a:spcAft>
                          <a:spcPts val="800"/>
                        </a:spcAft>
                      </a:pPr>
                      <a:r>
                        <a:rPr lang="en-IN" sz="1900" b="1">
                          <a:effectLst/>
                          <a:latin typeface="Calibri" panose="020F0502020204030204" pitchFamily="34" charset="0"/>
                          <a:ea typeface="Calibri" panose="020F0502020204030204" pitchFamily="34" charset="0"/>
                          <a:cs typeface="Times New Roman" panose="02020603050405020304" pitchFamily="18" charset="0"/>
                        </a:rPr>
                        <a:t>Cons</a:t>
                      </a:r>
                    </a:p>
                  </a:txBody>
                  <a:tcPr marL="88340" marR="88340" marT="0" marB="0" anchor="ctr"/>
                </a:tc>
                <a:extLst>
                  <a:ext uri="{0D108BD9-81ED-4DB2-BD59-A6C34878D82A}">
                    <a16:rowId xmlns:a16="http://schemas.microsoft.com/office/drawing/2014/main" val="2446269082"/>
                  </a:ext>
                </a:extLst>
              </a:tr>
              <a:tr h="1181106">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1.</a:t>
                      </a:r>
                    </a:p>
                  </a:txBody>
                  <a:tcPr marL="88340" marR="88340" marT="0" marB="0" anchor="ctr"/>
                </a:tc>
                <a:tc>
                  <a:txBody>
                    <a:bodyPr/>
                    <a:lstStyle/>
                    <a:p>
                      <a:pPr algn="just">
                        <a:lnSpc>
                          <a:spcPct val="107000"/>
                        </a:lnSpc>
                        <a:spcAft>
                          <a:spcPts val="800"/>
                        </a:spcAft>
                      </a:pP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3"/>
                        </a:rPr>
                        <a:t>Rao hamza ali</a:t>
                      </a:r>
                      <a:r>
                        <a:rPr lang="en-IN" sz="1400" b="0" u="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4"/>
                        </a:rPr>
                        <a:t>gabriela pinto</a:t>
                      </a:r>
                      <a:r>
                        <a:rPr lang="en-IN" sz="1400" b="0" u="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5"/>
                        </a:rPr>
                        <a:t>evelyn lawrie</a:t>
                      </a:r>
                      <a:r>
                        <a:rPr lang="en-IN" sz="1400" b="0" u="none">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&amp; </a:t>
                      </a:r>
                      <a:r>
                        <a:rPr lang="en-IN" sz="1400" b="0" u="none" strike="noStrike">
                          <a:solidFill>
                            <a:srgbClr val="000000"/>
                          </a:solidFill>
                          <a:effectLst/>
                          <a:latin typeface="Calibri" panose="020F0502020204030204" pitchFamily="34" charset="0"/>
                          <a:ea typeface="Times New Roman" panose="02020603050405020304" pitchFamily="18" charset="0"/>
                          <a:cs typeface="Calibri" panose="020F0502020204030204" pitchFamily="34" charset="0"/>
                          <a:hlinkClick r:id="rId6"/>
                        </a:rPr>
                        <a:t>erik J. Lin stead</a:t>
                      </a:r>
                      <a:r>
                        <a:rPr lang="en-IN" sz="1400" b="0" u="none">
                          <a:effectLst/>
                          <a:latin typeface="Calibri" panose="020F0502020204030204" pitchFamily="34" charset="0"/>
                          <a:ea typeface="Times New Roman" panose="02020603050405020304" pitchFamily="18" charset="0"/>
                          <a:cs typeface="Calibri" panose="020F0502020204030204" pitchFamily="34" charset="0"/>
                        </a:rPr>
                        <a:t> </a:t>
                      </a:r>
                      <a:endParaRPr lang="en-IN" sz="1400" b="0" u="none">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large-scale sentiment analysis of tweets pertaining to the 2020 US presidential election</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Calibri" panose="020F0502020204030204" pitchFamily="34" charset="0"/>
                        </a:rPr>
                        <a:t>Journal of big data</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Calibri" panose="020F0502020204030204" pitchFamily="34" charset="0"/>
                        </a:rPr>
                        <a:t>Donald trump, trump, biden, joe biden, biden.</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b="0">
                          <a:effectLst/>
                          <a:latin typeface="Calibri" panose="020F0502020204030204" pitchFamily="34" charset="0"/>
                          <a:ea typeface="Calibri" panose="020F0502020204030204" pitchFamily="34" charset="0"/>
                          <a:cs typeface="Calibri" panose="020F0502020204030204" pitchFamily="34" charset="0"/>
                        </a:rPr>
                        <a:t>Vader model. </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Analysis on all tweets for us 2020 elections between biden and trump.</a:t>
                      </a: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Sarcasm was not detected by this model which uses VADER. </a:t>
                      </a:r>
                    </a:p>
                  </a:txBody>
                  <a:tcPr marL="88340" marR="88340" marT="0" marB="0" anchor="ctr"/>
                </a:tc>
                <a:extLst>
                  <a:ext uri="{0D108BD9-81ED-4DB2-BD59-A6C34878D82A}">
                    <a16:rowId xmlns:a16="http://schemas.microsoft.com/office/drawing/2014/main" val="3069855560"/>
                  </a:ext>
                </a:extLst>
              </a:tr>
              <a:tr h="1638930">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2. </a:t>
                      </a:r>
                    </a:p>
                  </a:txBody>
                  <a:tcPr marL="88340" marR="88340" marT="0" marB="0" anchor="ctr"/>
                </a:tc>
                <a:tc>
                  <a:txBody>
                    <a:bodyPr/>
                    <a:lstStyle/>
                    <a:p>
                      <a:pPr algn="just">
                        <a:lnSpc>
                          <a:spcPct val="107000"/>
                        </a:lnSpc>
                        <a:spcAft>
                          <a:spcPts val="800"/>
                        </a:spcAft>
                      </a:pP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7"/>
                        </a:rPr>
                        <a:t>Ussama yaqub</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8"/>
                        </a:rPr>
                        <a:t>soon ae chun</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hlinkClick r:id="rId9"/>
                        </a:rPr>
                        <a:t>vijayalakshmi atluri</a:t>
                      </a:r>
                      <a:r>
                        <a:rPr lang="en-IN" sz="1400" b="0" u="sng">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r>
                        <a:rPr lang="en-IN" sz="1400" b="0" u="sng" spc="-50">
                          <a:solidFill>
                            <a:srgbClr val="000000"/>
                          </a:solidFill>
                          <a:effectLst/>
                          <a:latin typeface="Calibri" panose="020F0502020204030204" pitchFamily="34" charset="0"/>
                          <a:ea typeface="Calibri" panose="020F0502020204030204" pitchFamily="34" charset="0"/>
                          <a:cs typeface="Calibri" panose="020F0502020204030204" pitchFamily="34" charset="0"/>
                        </a:rPr>
                        <a:t> jaideep vaidya</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 </a:t>
                      </a:r>
                    </a:p>
                  </a:txBody>
                  <a:tcPr marL="88340" marR="88340" marT="0" marB="0" anchor="ctr"/>
                </a:tc>
                <a:tc>
                  <a:txBody>
                    <a:bodyPr/>
                    <a:lstStyle/>
                    <a:p>
                      <a:pPr algn="just">
                        <a:lnSpc>
                          <a:spcPct val="107000"/>
                        </a:lnSpc>
                        <a:spcBef>
                          <a:spcPts val="1200"/>
                        </a:spcBef>
                      </a:pPr>
                      <a:r>
                        <a:rPr lang="en-IN" sz="1400" b="0" kern="0">
                          <a:solidFill>
                            <a:srgbClr val="111111"/>
                          </a:solidFill>
                          <a:effectLst/>
                          <a:latin typeface="Calibri" panose="020F0502020204030204" pitchFamily="34" charset="0"/>
                          <a:ea typeface="Times New Roman" panose="02020603050405020304" pitchFamily="18" charset="0"/>
                          <a:cs typeface="Times New Roman" panose="02020603050405020304" pitchFamily="18" charset="0"/>
                        </a:rPr>
                        <a:t>Sentiment based analysis of tweets during the US presidential elections</a:t>
                      </a:r>
                      <a:endParaRPr lang="en-IN" sz="1400" b="0" kern="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IN" sz="1400" b="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Research gate</a:t>
                      </a:r>
                    </a:p>
                  </a:txBody>
                  <a:tcPr marL="88340" marR="88340" marT="0" marB="0" anchor="ctr"/>
                </a:tc>
                <a:tc>
                  <a:txBody>
                    <a:bodyPr/>
                    <a:lstStyle/>
                    <a:p>
                      <a:pPr algn="just">
                        <a:lnSpc>
                          <a:spcPct val="107000"/>
                        </a:lnSpc>
                        <a:spcAft>
                          <a:spcPts val="800"/>
                        </a:spcAft>
                      </a:pPr>
                      <a:r>
                        <a:rPr lang="en-IN" sz="1400" b="0" spc="5">
                          <a:solidFill>
                            <a:srgbClr val="000000"/>
                          </a:solidFill>
                          <a:effectLst/>
                          <a:latin typeface="Calibri" panose="020F0502020204030204" pitchFamily="34" charset="0"/>
                          <a:ea typeface="Calibri" panose="020F0502020204030204" pitchFamily="34" charset="0"/>
                          <a:cs typeface="Calibri" panose="020F0502020204030204" pitchFamily="34" charset="0"/>
                        </a:rPr>
                        <a:t>Sentiment analysis, </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social media,</a:t>
                      </a:r>
                      <a:r>
                        <a:rPr lang="en-IN" sz="1400" b="0" spc="45">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behaviour analysis</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4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elections.</a:t>
                      </a:r>
                      <a:endParaRPr lang="en-IN" sz="1400" b="0">
                        <a:effectLst/>
                        <a:latin typeface="Calibri" panose="020F0502020204030204" pitchFamily="34" charset="0"/>
                        <a:ea typeface="Calibri" panose="020F0502020204030204" pitchFamily="34" charset="0"/>
                        <a:cs typeface="Times New Roman" panose="02020603050405020304" pitchFamily="18" charset="0"/>
                      </a:endParaRPr>
                    </a:p>
                  </a:txBody>
                  <a:tcPr marL="88340" marR="88340" marT="0" marB="0" anchor="ctr"/>
                </a:tc>
                <a:tc>
                  <a:txBody>
                    <a:bodyPr/>
                    <a:lstStyle/>
                    <a:p>
                      <a:pPr algn="just">
                        <a:lnSpc>
                          <a:spcPct val="107000"/>
                        </a:lnSpc>
                        <a:spcAft>
                          <a:spcPts val="800"/>
                        </a:spcAft>
                      </a:pPr>
                      <a:r>
                        <a:rPr lang="en-IN" sz="1400" b="0">
                          <a:effectLst/>
                          <a:latin typeface="Calibri" panose="020F0502020204030204" pitchFamily="34" charset="0"/>
                          <a:ea typeface="Calibri" panose="020F0502020204030204" pitchFamily="34" charset="0"/>
                          <a:cs typeface="Times New Roman" panose="02020603050405020304" pitchFamily="18" charset="0"/>
                        </a:rPr>
                        <a:t>Analysed approximately 3 million twitter messages associated with US presidential elections of 2016.</a:t>
                      </a:r>
                    </a:p>
                  </a:txBody>
                  <a:tcPr marL="88340" marR="88340" marT="0" marB="0" anchor="ctr"/>
                </a:tc>
                <a:tc>
                  <a:txBody>
                    <a:bodyPr/>
                    <a:lstStyle/>
                    <a:p>
                      <a:pPr algn="just">
                        <a:lnSpc>
                          <a:spcPct val="107000"/>
                        </a:lnSpc>
                        <a:spcAft>
                          <a:spcPts val="800"/>
                        </a:spcAft>
                      </a:pPr>
                      <a:r>
                        <a:rPr lang="en-IN" sz="1400" b="0" dirty="0">
                          <a:effectLst/>
                          <a:latin typeface="Calibri" panose="020F0502020204030204" pitchFamily="34" charset="0"/>
                          <a:ea typeface="Calibri" panose="020F0502020204030204" pitchFamily="34" charset="0"/>
                          <a:cs typeface="Times New Roman" panose="02020603050405020304" pitchFamily="18" charset="0"/>
                        </a:rPr>
                        <a:t>Some tweets were accurate while some were hard to analyse. </a:t>
                      </a:r>
                    </a:p>
                    <a:p>
                      <a:pPr algn="just">
                        <a:lnSpc>
                          <a:spcPct val="107000"/>
                        </a:lnSpc>
                        <a:spcAft>
                          <a:spcPts val="800"/>
                        </a:spcAft>
                      </a:pPr>
                      <a:r>
                        <a:rPr lang="en-IN" sz="1400" b="0" dirty="0">
                          <a:effectLst/>
                          <a:latin typeface="Calibri" panose="020F0502020204030204" pitchFamily="34" charset="0"/>
                          <a:ea typeface="Calibri" panose="020F0502020204030204" pitchFamily="34" charset="0"/>
                          <a:cs typeface="Times New Roman" panose="02020603050405020304" pitchFamily="18" charset="0"/>
                        </a:rPr>
                        <a:t> </a:t>
                      </a:r>
                    </a:p>
                  </a:txBody>
                  <a:tcPr marL="88340" marR="88340" marT="0" marB="0" anchor="ctr"/>
                </a:tc>
                <a:extLst>
                  <a:ext uri="{0D108BD9-81ED-4DB2-BD59-A6C34878D82A}">
                    <a16:rowId xmlns:a16="http://schemas.microsoft.com/office/drawing/2014/main" val="1979563839"/>
                  </a:ext>
                </a:extLst>
              </a:tr>
            </a:tbl>
          </a:graphicData>
        </a:graphic>
      </p:graphicFrame>
      <p:sp>
        <p:nvSpPr>
          <p:cNvPr id="3" name="Date Placeholder 2">
            <a:extLst>
              <a:ext uri="{FF2B5EF4-FFF2-40B4-BE49-F238E27FC236}">
                <a16:creationId xmlns:a16="http://schemas.microsoft.com/office/drawing/2014/main" id="{486F5C1A-6430-089E-D209-C324427B38A4}"/>
              </a:ext>
            </a:extLst>
          </p:cNvPr>
          <p:cNvSpPr>
            <a:spLocks noGrp="1"/>
          </p:cNvSpPr>
          <p:nvPr>
            <p:ph type="dt" sz="half" idx="10"/>
          </p:nvPr>
        </p:nvSpPr>
        <p:spPr/>
        <p:txBody>
          <a:bodyPr/>
          <a:lstStyle/>
          <a:p>
            <a:fld id="{8ACC9FB4-4003-40E9-B231-FFFEF6E144C0}" type="datetime1">
              <a:rPr lang="en-IN" smtClean="0"/>
              <a:t>25-10-2022</a:t>
            </a:fld>
            <a:endParaRPr lang="en-IN"/>
          </a:p>
        </p:txBody>
      </p:sp>
      <p:sp>
        <p:nvSpPr>
          <p:cNvPr id="5" name="Footer Placeholder 4">
            <a:extLst>
              <a:ext uri="{FF2B5EF4-FFF2-40B4-BE49-F238E27FC236}">
                <a16:creationId xmlns:a16="http://schemas.microsoft.com/office/drawing/2014/main" id="{642DB17A-30A5-F53A-D1A2-D2D70C6465C2}"/>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D1FFD648-DA9E-1491-F10E-000310E3F3C6}"/>
              </a:ext>
            </a:extLst>
          </p:cNvPr>
          <p:cNvSpPr>
            <a:spLocks noGrp="1"/>
          </p:cNvSpPr>
          <p:nvPr>
            <p:ph type="sldNum" sz="quarter" idx="12"/>
          </p:nvPr>
        </p:nvSpPr>
        <p:spPr/>
        <p:txBody>
          <a:bodyPr/>
          <a:lstStyle/>
          <a:p>
            <a:fld id="{9A4ADEAC-79D2-4F15-BC63-08A976F8C898}" type="slidenum">
              <a:rPr lang="en-IN" smtClean="0"/>
              <a:t>4</a:t>
            </a:fld>
            <a:endParaRPr lang="en-IN"/>
          </a:p>
        </p:txBody>
      </p:sp>
      <p:sp>
        <p:nvSpPr>
          <p:cNvPr id="9" name="Rectangle 8">
            <a:extLst>
              <a:ext uri="{FF2B5EF4-FFF2-40B4-BE49-F238E27FC236}">
                <a16:creationId xmlns:a16="http://schemas.microsoft.com/office/drawing/2014/main" id="{FEF674C7-E9C8-858C-DBE4-0E60777B08A4}"/>
              </a:ext>
            </a:extLst>
          </p:cNvPr>
          <p:cNvSpPr/>
          <p:nvPr/>
        </p:nvSpPr>
        <p:spPr>
          <a:xfrm>
            <a:off x="0" y="6351143"/>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Date Placeholder 2">
            <a:extLst>
              <a:ext uri="{FF2B5EF4-FFF2-40B4-BE49-F238E27FC236}">
                <a16:creationId xmlns:a16="http://schemas.microsoft.com/office/drawing/2014/main" id="{C19804A6-669E-E888-FD21-096FCA3FD083}"/>
              </a:ext>
            </a:extLst>
          </p:cNvPr>
          <p:cNvSpPr txBox="1">
            <a:spLocks/>
          </p:cNvSpPr>
          <p:nvPr/>
        </p:nvSpPr>
        <p:spPr>
          <a:xfrm>
            <a:off x="838201" y="6351142"/>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1" name="Footer Placeholder 4">
            <a:extLst>
              <a:ext uri="{FF2B5EF4-FFF2-40B4-BE49-F238E27FC236}">
                <a16:creationId xmlns:a16="http://schemas.microsoft.com/office/drawing/2014/main" id="{F1DC3F70-496D-D321-C08C-1608621A0FF7}"/>
              </a:ext>
            </a:extLst>
          </p:cNvPr>
          <p:cNvSpPr txBox="1">
            <a:spLocks/>
          </p:cNvSpPr>
          <p:nvPr/>
        </p:nvSpPr>
        <p:spPr>
          <a:xfrm>
            <a:off x="4038601" y="6351142"/>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2" name="Slide Number Placeholder 5">
            <a:extLst>
              <a:ext uri="{FF2B5EF4-FFF2-40B4-BE49-F238E27FC236}">
                <a16:creationId xmlns:a16="http://schemas.microsoft.com/office/drawing/2014/main" id="{9CE02259-2795-AD29-04A4-066496F3DED1}"/>
              </a:ext>
            </a:extLst>
          </p:cNvPr>
          <p:cNvSpPr txBox="1">
            <a:spLocks/>
          </p:cNvSpPr>
          <p:nvPr/>
        </p:nvSpPr>
        <p:spPr>
          <a:xfrm>
            <a:off x="8610601" y="635114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4</a:t>
            </a:fld>
            <a:endParaRPr lang="en-IN" dirty="0">
              <a:solidFill>
                <a:schemeClr val="bg1"/>
              </a:solidFill>
            </a:endParaRPr>
          </a:p>
        </p:txBody>
      </p:sp>
    </p:spTree>
    <p:extLst>
      <p:ext uri="{BB962C8B-B14F-4D97-AF65-F5344CB8AC3E}">
        <p14:creationId xmlns:p14="http://schemas.microsoft.com/office/powerpoint/2010/main" val="130810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682DD-EAA8-0684-03EF-868B78A74992}"/>
              </a:ext>
            </a:extLst>
          </p:cNvPr>
          <p:cNvSpPr>
            <a:spLocks noGrp="1"/>
          </p:cNvSpPr>
          <p:nvPr>
            <p:ph type="title"/>
          </p:nvPr>
        </p:nvSpPr>
        <p:spPr>
          <a:xfrm>
            <a:off x="841248" y="256032"/>
            <a:ext cx="10506456" cy="1014984"/>
          </a:xfrm>
        </p:spPr>
        <p:txBody>
          <a:bodyPr anchor="b">
            <a:normAutofit/>
          </a:bodyPr>
          <a:lstStyle/>
          <a:p>
            <a:r>
              <a:rPr lang="en-IN"/>
              <a:t>LITERATURE SURVEY</a:t>
            </a: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2" descr="Faculties - Best Private University in Telangana &amp; Andhra Pradesh | KLH">
            <a:extLst>
              <a:ext uri="{FF2B5EF4-FFF2-40B4-BE49-F238E27FC236}">
                <a16:creationId xmlns:a16="http://schemas.microsoft.com/office/drawing/2014/main" id="{92C59BAB-77CD-2A14-BDCE-5CC3422A0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FC25F351-5CEA-026C-A59B-3A2D814CDDAD}"/>
              </a:ext>
            </a:extLst>
          </p:cNvPr>
          <p:cNvGraphicFramePr>
            <a:graphicFrameLocks noGrp="1"/>
          </p:cNvGraphicFramePr>
          <p:nvPr>
            <p:ph idx="1"/>
            <p:extLst>
              <p:ext uri="{D42A27DB-BD31-4B8C-83A1-F6EECF244321}">
                <p14:modId xmlns:p14="http://schemas.microsoft.com/office/powerpoint/2010/main" val="482051730"/>
              </p:ext>
            </p:extLst>
          </p:nvPr>
        </p:nvGraphicFramePr>
        <p:xfrm>
          <a:off x="838200" y="2092114"/>
          <a:ext cx="10515603" cy="4041760"/>
        </p:xfrm>
        <a:graphic>
          <a:graphicData uri="http://schemas.openxmlformats.org/drawingml/2006/table">
            <a:tbl>
              <a:tblPr firstRow="1" bandRow="1">
                <a:tableStyleId>{5C22544A-7EE6-4342-B048-85BDC9FD1C3A}</a:tableStyleId>
              </a:tblPr>
              <a:tblGrid>
                <a:gridCol w="586850">
                  <a:extLst>
                    <a:ext uri="{9D8B030D-6E8A-4147-A177-3AD203B41FA5}">
                      <a16:colId xmlns:a16="http://schemas.microsoft.com/office/drawing/2014/main" val="2057779371"/>
                    </a:ext>
                  </a:extLst>
                </a:gridCol>
                <a:gridCol w="1338666">
                  <a:extLst>
                    <a:ext uri="{9D8B030D-6E8A-4147-A177-3AD203B41FA5}">
                      <a16:colId xmlns:a16="http://schemas.microsoft.com/office/drawing/2014/main" val="693990921"/>
                    </a:ext>
                  </a:extLst>
                </a:gridCol>
                <a:gridCol w="1300623">
                  <a:extLst>
                    <a:ext uri="{9D8B030D-6E8A-4147-A177-3AD203B41FA5}">
                      <a16:colId xmlns:a16="http://schemas.microsoft.com/office/drawing/2014/main" val="31128141"/>
                    </a:ext>
                  </a:extLst>
                </a:gridCol>
                <a:gridCol w="1177434">
                  <a:extLst>
                    <a:ext uri="{9D8B030D-6E8A-4147-A177-3AD203B41FA5}">
                      <a16:colId xmlns:a16="http://schemas.microsoft.com/office/drawing/2014/main" val="3846249198"/>
                    </a:ext>
                  </a:extLst>
                </a:gridCol>
                <a:gridCol w="1289753">
                  <a:extLst>
                    <a:ext uri="{9D8B030D-6E8A-4147-A177-3AD203B41FA5}">
                      <a16:colId xmlns:a16="http://schemas.microsoft.com/office/drawing/2014/main" val="4276871969"/>
                    </a:ext>
                  </a:extLst>
                </a:gridCol>
                <a:gridCol w="3503538">
                  <a:extLst>
                    <a:ext uri="{9D8B030D-6E8A-4147-A177-3AD203B41FA5}">
                      <a16:colId xmlns:a16="http://schemas.microsoft.com/office/drawing/2014/main" val="2610991267"/>
                    </a:ext>
                  </a:extLst>
                </a:gridCol>
                <a:gridCol w="1318739">
                  <a:extLst>
                    <a:ext uri="{9D8B030D-6E8A-4147-A177-3AD203B41FA5}">
                      <a16:colId xmlns:a16="http://schemas.microsoft.com/office/drawing/2014/main" val="450810175"/>
                    </a:ext>
                  </a:extLst>
                </a:gridCol>
              </a:tblGrid>
              <a:tr h="587614">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Sno</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Author</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Title</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Publishing</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Techniques and datasets</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Pros</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ctr">
                        <a:lnSpc>
                          <a:spcPct val="107000"/>
                        </a:lnSpc>
                        <a:spcAft>
                          <a:spcPts val="800"/>
                        </a:spcAft>
                      </a:pPr>
                      <a:r>
                        <a:rPr lang="en-IN" sz="1700" b="1">
                          <a:effectLst/>
                          <a:latin typeface="Calibri" panose="020F0502020204030204" pitchFamily="34" charset="0"/>
                          <a:ea typeface="Calibri" panose="020F0502020204030204" pitchFamily="34" charset="0"/>
                          <a:cs typeface="Times New Roman" panose="02020603050405020304" pitchFamily="18" charset="0"/>
                        </a:rPr>
                        <a:t>Cons</a:t>
                      </a:r>
                      <a:endParaRPr lang="en-IN" sz="170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extLst>
                  <a:ext uri="{0D108BD9-81ED-4DB2-BD59-A6C34878D82A}">
                    <a16:rowId xmlns:a16="http://schemas.microsoft.com/office/drawing/2014/main" val="2446269082"/>
                  </a:ext>
                </a:extLst>
              </a:tr>
              <a:tr h="1767840">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3.</a:t>
                      </a:r>
                    </a:p>
                  </a:txBody>
                  <a:tcPr marL="61357" marR="61357" marT="0" marB="0" anchor="ctr"/>
                </a:tc>
                <a:tc>
                  <a:txBody>
                    <a:bodyPr/>
                    <a:lstStyle/>
                    <a:p>
                      <a:pPr algn="just">
                        <a:lnSpc>
                          <a:spcPct val="107000"/>
                        </a:lnSpc>
                        <a:spcAft>
                          <a:spcPts val="800"/>
                        </a:spcAft>
                      </a:pPr>
                      <a:r>
                        <a:rPr lang="en-IN" sz="1300" b="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Manch hui, devlikamov vlad, harikrishna C. </a:t>
                      </a: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just">
                        <a:lnSpc>
                          <a:spcPct val="107000"/>
                        </a:lnSpc>
                        <a:spcBef>
                          <a:spcPts val="1200"/>
                        </a:spcBef>
                      </a:pPr>
                      <a:r>
                        <a:rPr lang="en-IN" sz="1300" b="0" kern="0" dirty="0">
                          <a:solidFill>
                            <a:srgbClr val="111111"/>
                          </a:solidFill>
                          <a:effectLst/>
                          <a:latin typeface="Calibri" panose="020F0502020204030204" pitchFamily="34" charset="0"/>
                          <a:ea typeface="Times New Roman" panose="02020603050405020304" pitchFamily="18" charset="0"/>
                          <a:cs typeface="Times New Roman" panose="02020603050405020304" pitchFamily="18" charset="0"/>
                        </a:rPr>
                        <a:t>Sentiment analysis on US election 2020 tweets. </a:t>
                      </a:r>
                      <a:endParaRPr lang="en-IN" sz="1300" b="0" kern="0" dirty="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Kaggle</a:t>
                      </a:r>
                    </a:p>
                  </a:txBody>
                  <a:tcPr marL="61357" marR="61357" marT="0" marB="0" anchor="ctr"/>
                </a:tc>
                <a:tc>
                  <a:txBody>
                    <a:bodyPr/>
                    <a:lstStyle/>
                    <a:p>
                      <a:pPr algn="just">
                        <a:lnSpc>
                          <a:spcPct val="107000"/>
                        </a:lnSpc>
                        <a:spcAft>
                          <a:spcPts val="800"/>
                        </a:spcAft>
                      </a:pPr>
                      <a:r>
                        <a:rPr lang="en-IN" sz="1300" b="0" spc="5">
                          <a:solidFill>
                            <a:srgbClr val="000000"/>
                          </a:solidFill>
                          <a:effectLst/>
                          <a:latin typeface="Calibri" panose="020F0502020204030204" pitchFamily="34" charset="0"/>
                          <a:ea typeface="Calibri" panose="020F0502020204030204" pitchFamily="34" charset="0"/>
                          <a:cs typeface="Calibri" panose="020F0502020204030204" pitchFamily="34" charset="0"/>
                        </a:rPr>
                        <a:t>Sentiment analysis, </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social media,</a:t>
                      </a:r>
                      <a:r>
                        <a:rPr lang="en-IN" sz="1300" b="0" spc="45">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behaviour analysis</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IN" sz="1300" b="0" spc="-10">
                          <a:solidFill>
                            <a:srgbClr val="000000"/>
                          </a:solidFill>
                          <a:effectLst/>
                          <a:latin typeface="Calibri" panose="020F0502020204030204" pitchFamily="34" charset="0"/>
                          <a:ea typeface="Calibri" panose="020F0502020204030204" pitchFamily="34" charset="0"/>
                          <a:cs typeface="Calibri" panose="020F0502020204030204" pitchFamily="34" charset="0"/>
                        </a:rPr>
                        <a:t>elections.</a:t>
                      </a: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just">
                        <a:lnSpc>
                          <a:spcPct val="107000"/>
                        </a:lnSpc>
                        <a:spcAft>
                          <a:spcPts val="800"/>
                        </a:spcAft>
                      </a:pPr>
                      <a:r>
                        <a:rPr lang="en-IN" sz="1300" b="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Tweets collected, using the twitter API </a:t>
                      </a:r>
                      <a:r>
                        <a:rPr lang="en-IN" sz="1300" b="0" i="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statuses_lookup</a:t>
                      </a:r>
                      <a:r>
                        <a:rPr lang="en-IN" sz="1300" b="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and </a:t>
                      </a:r>
                      <a:r>
                        <a:rPr lang="en-IN" sz="1300" b="0" i="1">
                          <a:solidFill>
                            <a:srgbClr val="000000"/>
                          </a:solidFill>
                          <a:effectLst/>
                          <a:latin typeface="Consolas" panose="020B0609020204030204" pitchFamily="49" charset="0"/>
                          <a:ea typeface="Calibri" panose="020F0502020204030204" pitchFamily="34" charset="0"/>
                          <a:cs typeface="Times New Roman" panose="02020603050405020304" pitchFamily="18" charset="0"/>
                        </a:rPr>
                        <a:t>snsscrape</a:t>
                      </a:r>
                      <a:r>
                        <a:rPr lang="en-IN" sz="1300" b="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for keywords, with the original intention to try to update this dataset daily so that the timeframe will eventually cover 15.10.2020 and 04.11.2020</a:t>
                      </a: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tc>
                  <a:txBody>
                    <a:bodyPr/>
                    <a:lstStyle/>
                    <a:p>
                      <a:pPr algn="just"/>
                      <a:r>
                        <a:rPr lang="en-IN" sz="1300" b="0" kern="1200">
                          <a:solidFill>
                            <a:schemeClr val="dk1"/>
                          </a:solidFill>
                          <a:effectLst/>
                          <a:latin typeface="+mn-lt"/>
                          <a:ea typeface="+mn-ea"/>
                          <a:cs typeface="+mn-cs"/>
                        </a:rPr>
                        <a:t>The dataset has a lot of messy data  as some of  the attributes don’t get converted into needy ones.</a:t>
                      </a:r>
                    </a:p>
                    <a:p>
                      <a:pPr algn="just"/>
                      <a:r>
                        <a:rPr lang="en-IN" sz="1300" b="0" kern="1200">
                          <a:solidFill>
                            <a:schemeClr val="dk1"/>
                          </a:solidFill>
                          <a:effectLst/>
                          <a:latin typeface="+mn-lt"/>
                          <a:ea typeface="+mn-ea"/>
                          <a:cs typeface="+mn-cs"/>
                        </a:rPr>
                        <a:t> </a:t>
                      </a:r>
                    </a:p>
                    <a:p>
                      <a:pPr marL="914400" indent="-914400" algn="just">
                        <a:lnSpc>
                          <a:spcPct val="107000"/>
                        </a:lnSpc>
                        <a:spcAft>
                          <a:spcPts val="800"/>
                        </a:spcAft>
                      </a:pPr>
                      <a:endParaRPr lang="en-IN" sz="1300" b="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extLst>
                  <a:ext uri="{0D108BD9-81ED-4DB2-BD59-A6C34878D82A}">
                    <a16:rowId xmlns:a16="http://schemas.microsoft.com/office/drawing/2014/main" val="3069855560"/>
                  </a:ext>
                </a:extLst>
              </a:tr>
              <a:tr h="1670376">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4. </a:t>
                      </a: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Alexander shevtsov, maria oikonomidou, despoina antonakaki, polyvios pratikakis, sotiris ioannidis. </a:t>
                      </a:r>
                    </a:p>
                  </a:txBody>
                  <a:tcPr marL="61357" marR="61357" marT="0" marB="0" anchor="ctr"/>
                </a:tc>
                <a:tc>
                  <a:txBody>
                    <a:bodyPr/>
                    <a:lstStyle/>
                    <a:p>
                      <a:pPr algn="just">
                        <a:lnSpc>
                          <a:spcPct val="107000"/>
                        </a:lnSpc>
                        <a:spcBef>
                          <a:spcPts val="1200"/>
                        </a:spcBef>
                      </a:pPr>
                      <a:r>
                        <a:rPr lang="en-IN" sz="1300" b="0" ker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Analysis of twitter and youtube during uselections 2020</a:t>
                      </a:r>
                      <a:endParaRPr lang="en-IN" sz="1300" b="0" kern="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Arxiv</a:t>
                      </a: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Online social networks, twitter, youtube, sentiment analysis</a:t>
                      </a:r>
                    </a:p>
                  </a:txBody>
                  <a:tcPr marL="61357" marR="61357" marT="0" marB="0" anchor="ctr"/>
                </a:tc>
                <a:tc>
                  <a:txBody>
                    <a:bodyPr/>
                    <a:lstStyle/>
                    <a:p>
                      <a:pPr algn="just">
                        <a:lnSpc>
                          <a:spcPct val="107000"/>
                        </a:lnSpc>
                        <a:spcAft>
                          <a:spcPts val="800"/>
                        </a:spcAft>
                      </a:pPr>
                      <a:r>
                        <a:rPr lang="en-IN" sz="1300" b="0">
                          <a:effectLst/>
                          <a:latin typeface="Calibri" panose="020F0502020204030204" pitchFamily="34" charset="0"/>
                          <a:ea typeface="Calibri" panose="020F0502020204030204" pitchFamily="34" charset="0"/>
                          <a:cs typeface="Times New Roman" panose="02020603050405020304" pitchFamily="18" charset="0"/>
                        </a:rPr>
                        <a:t>It demonstrates sentiment analysis on the twitter corpus and the youtube metadata and shows that the positive sentiment is higher for donald trump in comparison with joe biden.</a:t>
                      </a:r>
                    </a:p>
                  </a:txBody>
                  <a:tcPr marL="61357" marR="61357" marT="0" marB="0" anchor="ctr"/>
                </a:tc>
                <a:tc>
                  <a:txBody>
                    <a:bodyPr/>
                    <a:lstStyle/>
                    <a:p>
                      <a:pPr algn="just">
                        <a:lnSpc>
                          <a:spcPct val="107000"/>
                        </a:lnSpc>
                        <a:spcAft>
                          <a:spcPts val="800"/>
                        </a:spcAft>
                      </a:pPr>
                      <a:r>
                        <a:rPr lang="en-IN" sz="1300" b="0" dirty="0">
                          <a:effectLst/>
                          <a:latin typeface="Calibri" panose="020F0502020204030204" pitchFamily="34" charset="0"/>
                          <a:ea typeface="Calibri" panose="020F0502020204030204" pitchFamily="34" charset="0"/>
                          <a:cs typeface="Times New Roman" panose="02020603050405020304" pitchFamily="18" charset="0"/>
                        </a:rPr>
                        <a:t>Sarcasm was not detected by this model</a:t>
                      </a:r>
                    </a:p>
                    <a:p>
                      <a:pPr marL="914400" indent="-914400" algn="just">
                        <a:lnSpc>
                          <a:spcPct val="107000"/>
                        </a:lnSpc>
                        <a:spcAft>
                          <a:spcPts val="800"/>
                        </a:spcAft>
                      </a:pPr>
                      <a:endParaRPr lang="en-IN" sz="1300" b="0" dirty="0">
                        <a:effectLst/>
                        <a:latin typeface="Calibri" panose="020F0502020204030204" pitchFamily="34" charset="0"/>
                        <a:ea typeface="Calibri" panose="020F0502020204030204" pitchFamily="34" charset="0"/>
                        <a:cs typeface="Times New Roman" panose="02020603050405020304" pitchFamily="18" charset="0"/>
                      </a:endParaRPr>
                    </a:p>
                  </a:txBody>
                  <a:tcPr marL="61357" marR="61357" marT="0" marB="0" anchor="ctr"/>
                </a:tc>
                <a:extLst>
                  <a:ext uri="{0D108BD9-81ED-4DB2-BD59-A6C34878D82A}">
                    <a16:rowId xmlns:a16="http://schemas.microsoft.com/office/drawing/2014/main" val="1979563839"/>
                  </a:ext>
                </a:extLst>
              </a:tr>
            </a:tbl>
          </a:graphicData>
        </a:graphic>
      </p:graphicFrame>
      <p:sp>
        <p:nvSpPr>
          <p:cNvPr id="3" name="Date Placeholder 2">
            <a:extLst>
              <a:ext uri="{FF2B5EF4-FFF2-40B4-BE49-F238E27FC236}">
                <a16:creationId xmlns:a16="http://schemas.microsoft.com/office/drawing/2014/main" id="{606004A9-EB41-A92C-CA90-7E3F2102CA79}"/>
              </a:ext>
            </a:extLst>
          </p:cNvPr>
          <p:cNvSpPr>
            <a:spLocks noGrp="1"/>
          </p:cNvSpPr>
          <p:nvPr>
            <p:ph type="dt" sz="half" idx="10"/>
          </p:nvPr>
        </p:nvSpPr>
        <p:spPr/>
        <p:txBody>
          <a:bodyPr/>
          <a:lstStyle/>
          <a:p>
            <a:fld id="{8DFFD24C-E714-46A6-8BD0-B53ECCBB4CB4}" type="datetime1">
              <a:rPr lang="en-IN" smtClean="0"/>
              <a:t>25-10-2022</a:t>
            </a:fld>
            <a:endParaRPr lang="en-IN"/>
          </a:p>
        </p:txBody>
      </p:sp>
      <p:sp>
        <p:nvSpPr>
          <p:cNvPr id="5" name="Footer Placeholder 4">
            <a:extLst>
              <a:ext uri="{FF2B5EF4-FFF2-40B4-BE49-F238E27FC236}">
                <a16:creationId xmlns:a16="http://schemas.microsoft.com/office/drawing/2014/main" id="{31349407-71E9-84AF-1696-0122D0F03C29}"/>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C59BDE0A-467B-7007-114E-20F0CA31CE1E}"/>
              </a:ext>
            </a:extLst>
          </p:cNvPr>
          <p:cNvSpPr>
            <a:spLocks noGrp="1"/>
          </p:cNvSpPr>
          <p:nvPr>
            <p:ph type="sldNum" sz="quarter" idx="12"/>
          </p:nvPr>
        </p:nvSpPr>
        <p:spPr/>
        <p:txBody>
          <a:bodyPr/>
          <a:lstStyle/>
          <a:p>
            <a:fld id="{9A4ADEAC-79D2-4F15-BC63-08A976F8C898}" type="slidenum">
              <a:rPr lang="en-IN" smtClean="0"/>
              <a:t>5</a:t>
            </a:fld>
            <a:endParaRPr lang="en-IN"/>
          </a:p>
        </p:txBody>
      </p:sp>
      <p:sp>
        <p:nvSpPr>
          <p:cNvPr id="8" name="Rectangle 7">
            <a:extLst>
              <a:ext uri="{FF2B5EF4-FFF2-40B4-BE49-F238E27FC236}">
                <a16:creationId xmlns:a16="http://schemas.microsoft.com/office/drawing/2014/main" id="{43650E01-86C7-A6DB-A447-7B2BE7C58691}"/>
              </a:ext>
            </a:extLst>
          </p:cNvPr>
          <p:cNvSpPr/>
          <p:nvPr/>
        </p:nvSpPr>
        <p:spPr>
          <a:xfrm>
            <a:off x="0" y="63587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768AE11B-1415-7E8F-C29A-6E1B50301A81}"/>
              </a:ext>
            </a:extLst>
          </p:cNvPr>
          <p:cNvSpPr txBox="1">
            <a:spLocks/>
          </p:cNvSpPr>
          <p:nvPr/>
        </p:nvSpPr>
        <p:spPr>
          <a:xfrm>
            <a:off x="838201" y="63587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9D0F95AA-A9E8-2753-4242-B514A985A5CD}"/>
              </a:ext>
            </a:extLst>
          </p:cNvPr>
          <p:cNvSpPr txBox="1">
            <a:spLocks/>
          </p:cNvSpPr>
          <p:nvPr/>
        </p:nvSpPr>
        <p:spPr>
          <a:xfrm>
            <a:off x="4038601" y="63587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1624C818-BDD9-D80D-C47C-FACBE6A050E6}"/>
              </a:ext>
            </a:extLst>
          </p:cNvPr>
          <p:cNvSpPr txBox="1">
            <a:spLocks/>
          </p:cNvSpPr>
          <p:nvPr/>
        </p:nvSpPr>
        <p:spPr>
          <a:xfrm>
            <a:off x="8610601" y="63587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5</a:t>
            </a:fld>
            <a:endParaRPr lang="en-IN" dirty="0">
              <a:solidFill>
                <a:schemeClr val="bg1"/>
              </a:solidFill>
            </a:endParaRPr>
          </a:p>
        </p:txBody>
      </p:sp>
    </p:spTree>
    <p:extLst>
      <p:ext uri="{BB962C8B-B14F-4D97-AF65-F5344CB8AC3E}">
        <p14:creationId xmlns:p14="http://schemas.microsoft.com/office/powerpoint/2010/main" val="126932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0CFC10-0958-4744-C068-7C39D4107B50}"/>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OBJECTIVE</a:t>
            </a:r>
          </a:p>
        </p:txBody>
      </p:sp>
      <p:sp>
        <p:nvSpPr>
          <p:cNvPr id="34" name="Arc 3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6E44E5A-F2AE-B3D7-7D5F-6C71E9626094}"/>
              </a:ext>
            </a:extLst>
          </p:cNvPr>
          <p:cNvSpPr>
            <a:spLocks noGrp="1"/>
          </p:cNvSpPr>
          <p:nvPr>
            <p:ph idx="1"/>
          </p:nvPr>
        </p:nvSpPr>
        <p:spPr>
          <a:xfrm>
            <a:off x="4447308" y="591344"/>
            <a:ext cx="6906491" cy="5585619"/>
          </a:xfrm>
        </p:spPr>
        <p:txBody>
          <a:bodyPr anchor="ctr">
            <a:normAutofit/>
          </a:bodyPr>
          <a:lstStyle/>
          <a:p>
            <a:pPr marL="0" indent="0">
              <a:buNone/>
            </a:pPr>
            <a:r>
              <a:rPr lang="en-IN" dirty="0"/>
              <a:t>By reviewing the previous published paper, the main problem is the model cant detect the sarcastic comments, so we are using state vector machine in NLP to detect the sarcasm and the polarity check using Text Blob and random forest.</a:t>
            </a:r>
          </a:p>
        </p:txBody>
      </p:sp>
      <p:pic>
        <p:nvPicPr>
          <p:cNvPr id="9" name="Picture 2" descr="Faculties - Best Private University in Telangana &amp; Andhra Pradesh | KLH">
            <a:extLst>
              <a:ext uri="{FF2B5EF4-FFF2-40B4-BE49-F238E27FC236}">
                <a16:creationId xmlns:a16="http://schemas.microsoft.com/office/drawing/2014/main" id="{CA5935D9-E0AD-B004-9345-91796B521D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006E213F-DF4B-7D10-3BD9-51FB58707ACD}"/>
              </a:ext>
            </a:extLst>
          </p:cNvPr>
          <p:cNvSpPr>
            <a:spLocks noGrp="1"/>
          </p:cNvSpPr>
          <p:nvPr>
            <p:ph type="dt" sz="half" idx="10"/>
          </p:nvPr>
        </p:nvSpPr>
        <p:spPr/>
        <p:txBody>
          <a:bodyPr/>
          <a:lstStyle/>
          <a:p>
            <a:fld id="{B878867A-097F-4F43-9BC9-199994FC0963}" type="datetime1">
              <a:rPr lang="en-IN" smtClean="0"/>
              <a:t>25-10-2022</a:t>
            </a:fld>
            <a:endParaRPr lang="en-IN"/>
          </a:p>
        </p:txBody>
      </p:sp>
      <p:sp>
        <p:nvSpPr>
          <p:cNvPr id="5" name="Footer Placeholder 4">
            <a:extLst>
              <a:ext uri="{FF2B5EF4-FFF2-40B4-BE49-F238E27FC236}">
                <a16:creationId xmlns:a16="http://schemas.microsoft.com/office/drawing/2014/main" id="{76AA636B-6D78-E818-0799-90C1698D883C}"/>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313EF65E-B95A-2BA9-93B5-425949164EBA}"/>
              </a:ext>
            </a:extLst>
          </p:cNvPr>
          <p:cNvSpPr>
            <a:spLocks noGrp="1"/>
          </p:cNvSpPr>
          <p:nvPr>
            <p:ph type="sldNum" sz="quarter" idx="12"/>
          </p:nvPr>
        </p:nvSpPr>
        <p:spPr/>
        <p:txBody>
          <a:bodyPr/>
          <a:lstStyle/>
          <a:p>
            <a:fld id="{9A4ADEAC-79D2-4F15-BC63-08A976F8C898}" type="slidenum">
              <a:rPr lang="en-IN" smtClean="0"/>
              <a:t>6</a:t>
            </a:fld>
            <a:endParaRPr lang="en-IN"/>
          </a:p>
        </p:txBody>
      </p:sp>
      <p:sp>
        <p:nvSpPr>
          <p:cNvPr id="7" name="Rectangle 6">
            <a:extLst>
              <a:ext uri="{FF2B5EF4-FFF2-40B4-BE49-F238E27FC236}">
                <a16:creationId xmlns:a16="http://schemas.microsoft.com/office/drawing/2014/main" id="{BFC70F8F-6AA1-7C21-CDDD-0C7ED6AB1E9F}"/>
              </a:ext>
            </a:extLst>
          </p:cNvPr>
          <p:cNvSpPr/>
          <p:nvPr/>
        </p:nvSpPr>
        <p:spPr>
          <a:xfrm>
            <a:off x="0" y="6356350"/>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Date Placeholder 2">
            <a:extLst>
              <a:ext uri="{FF2B5EF4-FFF2-40B4-BE49-F238E27FC236}">
                <a16:creationId xmlns:a16="http://schemas.microsoft.com/office/drawing/2014/main" id="{07F07E2B-3C63-96E8-CD99-5911D85DEF25}"/>
              </a:ext>
            </a:extLst>
          </p:cNvPr>
          <p:cNvSpPr txBox="1">
            <a:spLocks/>
          </p:cNvSpPr>
          <p:nvPr/>
        </p:nvSpPr>
        <p:spPr>
          <a:xfrm>
            <a:off x="838201" y="6356349"/>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7569330A-7AED-F665-CA56-39F5AEA39E9C}"/>
              </a:ext>
            </a:extLst>
          </p:cNvPr>
          <p:cNvSpPr txBox="1">
            <a:spLocks/>
          </p:cNvSpPr>
          <p:nvPr/>
        </p:nvSpPr>
        <p:spPr>
          <a:xfrm>
            <a:off x="4038601" y="6356349"/>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C71C6ED8-1AD0-D228-76BA-458492558881}"/>
              </a:ext>
            </a:extLst>
          </p:cNvPr>
          <p:cNvSpPr txBox="1">
            <a:spLocks/>
          </p:cNvSpPr>
          <p:nvPr/>
        </p:nvSpPr>
        <p:spPr>
          <a:xfrm>
            <a:off x="8610601"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6</a:t>
            </a:fld>
            <a:endParaRPr lang="en-IN" dirty="0">
              <a:solidFill>
                <a:schemeClr val="bg1"/>
              </a:solidFill>
            </a:endParaRPr>
          </a:p>
        </p:txBody>
      </p:sp>
    </p:spTree>
    <p:extLst>
      <p:ext uri="{BB962C8B-B14F-4D97-AF65-F5344CB8AC3E}">
        <p14:creationId xmlns:p14="http://schemas.microsoft.com/office/powerpoint/2010/main" val="119024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83CF20-B777-FCF6-2870-F19B28BED2A4}"/>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PROBLEM STATEMENT</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A4B03B-B29A-B7C2-37F9-B9414BEE6133}"/>
              </a:ext>
            </a:extLst>
          </p:cNvPr>
          <p:cNvSpPr>
            <a:spLocks noGrp="1"/>
          </p:cNvSpPr>
          <p:nvPr>
            <p:ph idx="1"/>
          </p:nvPr>
        </p:nvSpPr>
        <p:spPr>
          <a:xfrm>
            <a:off x="4447308" y="591344"/>
            <a:ext cx="6906491" cy="5585619"/>
          </a:xfrm>
        </p:spPr>
        <p:txBody>
          <a:bodyPr anchor="ctr">
            <a:normAutofit/>
          </a:bodyPr>
          <a:lstStyle/>
          <a:p>
            <a:pPr marL="0" indent="0" algn="just">
              <a:buNone/>
            </a:pPr>
            <a:r>
              <a:rPr lang="en-US" sz="2600" dirty="0"/>
              <a:t>The classification of twitter data based on tweets aims to provide efficient and accurate graphical representation of likes, tweets and favor in US presidential elections using sentiment analysis and deriving visualization graphs from it. There are different users who has tweeted either for Trump to win or Biden to win and other users has retweeted it either supporting or rejecting. Based on all these tweets we can derive a final graph and analysis whether Trump or Biden is going to win US presidential elections hypothetically according to people’s views and thoughts. This metadata serves the purpose of helping community to filter relevant opinions more efficiently. </a:t>
            </a:r>
            <a:endParaRPr lang="en-IN" sz="2600" dirty="0"/>
          </a:p>
        </p:txBody>
      </p:sp>
      <p:pic>
        <p:nvPicPr>
          <p:cNvPr id="11" name="Picture 2" descr="Faculties - Best Private University in Telangana &amp; Andhra Pradesh | KLH">
            <a:extLst>
              <a:ext uri="{FF2B5EF4-FFF2-40B4-BE49-F238E27FC236}">
                <a16:creationId xmlns:a16="http://schemas.microsoft.com/office/drawing/2014/main" id="{61F0D4E1-95C1-23F2-9693-AFBC9380E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3AC3B618-764F-B80B-21BF-C6E5CF754584}"/>
              </a:ext>
            </a:extLst>
          </p:cNvPr>
          <p:cNvSpPr>
            <a:spLocks noGrp="1"/>
          </p:cNvSpPr>
          <p:nvPr>
            <p:ph type="dt" sz="half" idx="10"/>
          </p:nvPr>
        </p:nvSpPr>
        <p:spPr/>
        <p:txBody>
          <a:bodyPr/>
          <a:lstStyle/>
          <a:p>
            <a:fld id="{C2F39FD6-94A3-4180-986B-B5CD06BBABF0}" type="datetime1">
              <a:rPr lang="en-IN" smtClean="0"/>
              <a:t>25-10-2022</a:t>
            </a:fld>
            <a:endParaRPr lang="en-IN"/>
          </a:p>
        </p:txBody>
      </p:sp>
      <p:sp>
        <p:nvSpPr>
          <p:cNvPr id="5" name="Footer Placeholder 4">
            <a:extLst>
              <a:ext uri="{FF2B5EF4-FFF2-40B4-BE49-F238E27FC236}">
                <a16:creationId xmlns:a16="http://schemas.microsoft.com/office/drawing/2014/main" id="{32260040-DCF4-3C96-B909-17B5232C24EF}"/>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5B2531F9-2C35-A179-17B5-091D0A341D34}"/>
              </a:ext>
            </a:extLst>
          </p:cNvPr>
          <p:cNvSpPr>
            <a:spLocks noGrp="1"/>
          </p:cNvSpPr>
          <p:nvPr>
            <p:ph type="sldNum" sz="quarter" idx="12"/>
          </p:nvPr>
        </p:nvSpPr>
        <p:spPr/>
        <p:txBody>
          <a:bodyPr/>
          <a:lstStyle/>
          <a:p>
            <a:fld id="{9A4ADEAC-79D2-4F15-BC63-08A976F8C898}" type="slidenum">
              <a:rPr lang="en-IN" smtClean="0"/>
              <a:t>7</a:t>
            </a:fld>
            <a:endParaRPr lang="en-IN"/>
          </a:p>
        </p:txBody>
      </p:sp>
      <p:sp>
        <p:nvSpPr>
          <p:cNvPr id="7" name="Rectangle 6">
            <a:extLst>
              <a:ext uri="{FF2B5EF4-FFF2-40B4-BE49-F238E27FC236}">
                <a16:creationId xmlns:a16="http://schemas.microsoft.com/office/drawing/2014/main" id="{1566490C-0837-EE03-0D79-7A715948D132}"/>
              </a:ext>
            </a:extLst>
          </p:cNvPr>
          <p:cNvSpPr/>
          <p:nvPr/>
        </p:nvSpPr>
        <p:spPr>
          <a:xfrm>
            <a:off x="0" y="6379368"/>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Date Placeholder 2">
            <a:extLst>
              <a:ext uri="{FF2B5EF4-FFF2-40B4-BE49-F238E27FC236}">
                <a16:creationId xmlns:a16="http://schemas.microsoft.com/office/drawing/2014/main" id="{2A0E5BF3-5485-BC20-2125-D4EB3B10D0CA}"/>
              </a:ext>
            </a:extLst>
          </p:cNvPr>
          <p:cNvSpPr txBox="1">
            <a:spLocks/>
          </p:cNvSpPr>
          <p:nvPr/>
        </p:nvSpPr>
        <p:spPr>
          <a:xfrm>
            <a:off x="838201" y="6379367"/>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9" name="Footer Placeholder 4">
            <a:extLst>
              <a:ext uri="{FF2B5EF4-FFF2-40B4-BE49-F238E27FC236}">
                <a16:creationId xmlns:a16="http://schemas.microsoft.com/office/drawing/2014/main" id="{E2497183-20E1-F96D-986D-2D1B071C75B0}"/>
              </a:ext>
            </a:extLst>
          </p:cNvPr>
          <p:cNvSpPr txBox="1">
            <a:spLocks/>
          </p:cNvSpPr>
          <p:nvPr/>
        </p:nvSpPr>
        <p:spPr>
          <a:xfrm>
            <a:off x="4038601" y="6379367"/>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0" name="Slide Number Placeholder 5">
            <a:extLst>
              <a:ext uri="{FF2B5EF4-FFF2-40B4-BE49-F238E27FC236}">
                <a16:creationId xmlns:a16="http://schemas.microsoft.com/office/drawing/2014/main" id="{2048F288-E024-00B9-967B-0B257415A1F0}"/>
              </a:ext>
            </a:extLst>
          </p:cNvPr>
          <p:cNvSpPr txBox="1">
            <a:spLocks/>
          </p:cNvSpPr>
          <p:nvPr/>
        </p:nvSpPr>
        <p:spPr>
          <a:xfrm>
            <a:off x="8610601" y="637936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7</a:t>
            </a:fld>
            <a:endParaRPr lang="en-IN" dirty="0">
              <a:solidFill>
                <a:schemeClr val="bg1"/>
              </a:solidFill>
            </a:endParaRPr>
          </a:p>
        </p:txBody>
      </p:sp>
    </p:spTree>
    <p:extLst>
      <p:ext uri="{BB962C8B-B14F-4D97-AF65-F5344CB8AC3E}">
        <p14:creationId xmlns:p14="http://schemas.microsoft.com/office/powerpoint/2010/main" val="850455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FCA02B2-E56C-CC2B-917E-EA00AC75CCA8}"/>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DATASET TO BE USED</a:t>
            </a:r>
          </a:p>
        </p:txBody>
      </p:sp>
      <p:sp>
        <p:nvSpPr>
          <p:cNvPr id="3" name="Content Placeholder 2">
            <a:extLst>
              <a:ext uri="{FF2B5EF4-FFF2-40B4-BE49-F238E27FC236}">
                <a16:creationId xmlns:a16="http://schemas.microsoft.com/office/drawing/2014/main" id="{7F7BFA5A-C41E-3836-8D7B-E3346DC0D49B}"/>
              </a:ext>
            </a:extLst>
          </p:cNvPr>
          <p:cNvSpPr>
            <a:spLocks noGrp="1"/>
          </p:cNvSpPr>
          <p:nvPr>
            <p:ph idx="1"/>
          </p:nvPr>
        </p:nvSpPr>
        <p:spPr>
          <a:xfrm>
            <a:off x="3315031" y="4076802"/>
            <a:ext cx="5561938" cy="1534587"/>
          </a:xfrm>
        </p:spPr>
        <p:txBody>
          <a:bodyPr vert="horz" lIns="91440" tIns="45720" rIns="91440" bIns="45720" rtlCol="0">
            <a:normAutofit/>
          </a:bodyPr>
          <a:lstStyle/>
          <a:p>
            <a:pPr marL="0" indent="0" algn="ctr">
              <a:buNone/>
            </a:pPr>
            <a:r>
              <a:rPr lang="en-US" sz="2400" kern="1200" dirty="0">
                <a:solidFill>
                  <a:schemeClr val="tx1"/>
                </a:solidFill>
                <a:latin typeface="+mn-lt"/>
                <a:ea typeface="+mn-ea"/>
                <a:cs typeface="+mn-cs"/>
                <a:hlinkClick r:id="rId2"/>
              </a:rPr>
              <a:t>https://www.kaggle.com/datasets/manchunhui/us-election-2020-tweets</a:t>
            </a:r>
            <a:endParaRPr lang="en-US" sz="2400" kern="1200" dirty="0">
              <a:solidFill>
                <a:schemeClr val="tx1"/>
              </a:solidFill>
              <a:latin typeface="+mn-lt"/>
              <a:ea typeface="+mn-ea"/>
              <a:cs typeface="+mn-cs"/>
            </a:endParaRPr>
          </a:p>
        </p:txBody>
      </p:sp>
      <p:sp>
        <p:nvSpPr>
          <p:cNvPr id="49" name="Arc 48">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Oval 50">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Faculties - Best Private University in Telangana &amp; Andhra Pradesh | KLH">
            <a:extLst>
              <a:ext uri="{FF2B5EF4-FFF2-40B4-BE49-F238E27FC236}">
                <a16:creationId xmlns:a16="http://schemas.microsoft.com/office/drawing/2014/main" id="{85E02DA4-228C-7FED-2351-11D59ED4E2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28EE5E8A-BEEC-6C34-60A0-6129840171C7}"/>
              </a:ext>
            </a:extLst>
          </p:cNvPr>
          <p:cNvSpPr>
            <a:spLocks noGrp="1"/>
          </p:cNvSpPr>
          <p:nvPr>
            <p:ph type="dt" sz="half" idx="10"/>
          </p:nvPr>
        </p:nvSpPr>
        <p:spPr/>
        <p:txBody>
          <a:bodyPr/>
          <a:lstStyle/>
          <a:p>
            <a:fld id="{8371A404-439E-4DD7-B67F-203CCDB9D266}" type="datetime1">
              <a:rPr lang="en-IN" smtClean="0"/>
              <a:t>25-10-2022</a:t>
            </a:fld>
            <a:endParaRPr lang="en-IN"/>
          </a:p>
        </p:txBody>
      </p:sp>
      <p:sp>
        <p:nvSpPr>
          <p:cNvPr id="5" name="Footer Placeholder 4">
            <a:extLst>
              <a:ext uri="{FF2B5EF4-FFF2-40B4-BE49-F238E27FC236}">
                <a16:creationId xmlns:a16="http://schemas.microsoft.com/office/drawing/2014/main" id="{5E0F742E-2E2E-5B91-6C45-38F464999A51}"/>
              </a:ext>
            </a:extLst>
          </p:cNvPr>
          <p:cNvSpPr>
            <a:spLocks noGrp="1"/>
          </p:cNvSpPr>
          <p:nvPr>
            <p:ph type="ftr" sz="quarter" idx="11"/>
          </p:nvPr>
        </p:nvSpPr>
        <p:spPr/>
        <p:txBody>
          <a:bodyPr/>
          <a:lstStyle/>
          <a:p>
            <a:r>
              <a:rPr lang="en-US"/>
              <a:t>BATCH - 11 TWEETS SENTIMENT ANALYSIS FOR US ELECTIONS - 2020</a:t>
            </a:r>
            <a:endParaRPr lang="en-IN"/>
          </a:p>
        </p:txBody>
      </p:sp>
      <p:sp>
        <p:nvSpPr>
          <p:cNvPr id="6" name="Slide Number Placeholder 5">
            <a:extLst>
              <a:ext uri="{FF2B5EF4-FFF2-40B4-BE49-F238E27FC236}">
                <a16:creationId xmlns:a16="http://schemas.microsoft.com/office/drawing/2014/main" id="{DF88CC0A-B1CB-F59A-E218-C451DA598FAE}"/>
              </a:ext>
            </a:extLst>
          </p:cNvPr>
          <p:cNvSpPr>
            <a:spLocks noGrp="1"/>
          </p:cNvSpPr>
          <p:nvPr>
            <p:ph type="sldNum" sz="quarter" idx="12"/>
          </p:nvPr>
        </p:nvSpPr>
        <p:spPr/>
        <p:txBody>
          <a:bodyPr/>
          <a:lstStyle/>
          <a:p>
            <a:fld id="{9A4ADEAC-79D2-4F15-BC63-08A976F8C898}" type="slidenum">
              <a:rPr lang="en-IN" smtClean="0"/>
              <a:t>8</a:t>
            </a:fld>
            <a:endParaRPr lang="en-IN"/>
          </a:p>
        </p:txBody>
      </p:sp>
    </p:spTree>
    <p:extLst>
      <p:ext uri="{BB962C8B-B14F-4D97-AF65-F5344CB8AC3E}">
        <p14:creationId xmlns:p14="http://schemas.microsoft.com/office/powerpoint/2010/main" val="183959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0D48C2B-0E8B-2B1B-DC10-E3FA89D3C79A}"/>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TRUMP DATASET</a:t>
            </a:r>
          </a:p>
        </p:txBody>
      </p:sp>
      <p:cxnSp>
        <p:nvCxnSpPr>
          <p:cNvPr id="19"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Graphical user interface, application, table, Excel&#10;&#10;Description automatically generated">
            <a:extLst>
              <a:ext uri="{FF2B5EF4-FFF2-40B4-BE49-F238E27FC236}">
                <a16:creationId xmlns:a16="http://schemas.microsoft.com/office/drawing/2014/main" id="{FD2F27BF-0117-6967-43F0-746D0F9DB0F9}"/>
              </a:ext>
            </a:extLst>
          </p:cNvPr>
          <p:cNvPicPr>
            <a:picLocks noChangeAspect="1"/>
          </p:cNvPicPr>
          <p:nvPr/>
        </p:nvPicPr>
        <p:blipFill rotWithShape="1">
          <a:blip r:embed="rId2"/>
          <a:srcRect l="8622" r="1926" b="-3"/>
          <a:stretch/>
        </p:blipFill>
        <p:spPr>
          <a:xfrm>
            <a:off x="2607212" y="2310834"/>
            <a:ext cx="6811158" cy="3997637"/>
          </a:xfrm>
          <a:prstGeom prst="rect">
            <a:avLst/>
          </a:prstGeom>
        </p:spPr>
      </p:pic>
      <p:pic>
        <p:nvPicPr>
          <p:cNvPr id="3" name="Picture 2" descr="Faculties - Best Private University in Telangana &amp; Andhra Pradesh | KLH">
            <a:extLst>
              <a:ext uri="{FF2B5EF4-FFF2-40B4-BE49-F238E27FC236}">
                <a16:creationId xmlns:a16="http://schemas.microsoft.com/office/drawing/2014/main" id="{D2D6E87C-E1E8-E6EA-5915-AAF4B0600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66" y="65797"/>
            <a:ext cx="1623165" cy="77175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12485E34-05D7-54B5-189E-45C54293252C}"/>
              </a:ext>
            </a:extLst>
          </p:cNvPr>
          <p:cNvSpPr>
            <a:spLocks noGrp="1"/>
          </p:cNvSpPr>
          <p:nvPr>
            <p:ph type="dt" sz="half" idx="10"/>
          </p:nvPr>
        </p:nvSpPr>
        <p:spPr/>
        <p:txBody>
          <a:bodyPr/>
          <a:lstStyle/>
          <a:p>
            <a:fld id="{97FAF940-96F7-4DD6-8EB7-80737BF188A7}" type="datetime1">
              <a:rPr lang="en-IN" smtClean="0"/>
              <a:t>25-10-2022</a:t>
            </a:fld>
            <a:endParaRPr lang="en-IN"/>
          </a:p>
        </p:txBody>
      </p:sp>
      <p:sp>
        <p:nvSpPr>
          <p:cNvPr id="6" name="Footer Placeholder 5">
            <a:extLst>
              <a:ext uri="{FF2B5EF4-FFF2-40B4-BE49-F238E27FC236}">
                <a16:creationId xmlns:a16="http://schemas.microsoft.com/office/drawing/2014/main" id="{1715DFB9-BF0C-E2F0-DE66-6383E016CCCE}"/>
              </a:ext>
            </a:extLst>
          </p:cNvPr>
          <p:cNvSpPr>
            <a:spLocks noGrp="1"/>
          </p:cNvSpPr>
          <p:nvPr>
            <p:ph type="ftr" sz="quarter" idx="11"/>
          </p:nvPr>
        </p:nvSpPr>
        <p:spPr/>
        <p:txBody>
          <a:bodyPr/>
          <a:lstStyle/>
          <a:p>
            <a:r>
              <a:rPr lang="en-US"/>
              <a:t>BATCH - 11 TWEETS SENTIMENT ANALYSIS FOR US ELECTIONS - 2020</a:t>
            </a:r>
            <a:endParaRPr lang="en-IN"/>
          </a:p>
        </p:txBody>
      </p:sp>
      <p:sp>
        <p:nvSpPr>
          <p:cNvPr id="7" name="Slide Number Placeholder 6">
            <a:extLst>
              <a:ext uri="{FF2B5EF4-FFF2-40B4-BE49-F238E27FC236}">
                <a16:creationId xmlns:a16="http://schemas.microsoft.com/office/drawing/2014/main" id="{82E54D55-BE04-C2C1-EAEE-1555FA7E296F}"/>
              </a:ext>
            </a:extLst>
          </p:cNvPr>
          <p:cNvSpPr>
            <a:spLocks noGrp="1"/>
          </p:cNvSpPr>
          <p:nvPr>
            <p:ph type="sldNum" sz="quarter" idx="12"/>
          </p:nvPr>
        </p:nvSpPr>
        <p:spPr/>
        <p:txBody>
          <a:bodyPr/>
          <a:lstStyle/>
          <a:p>
            <a:fld id="{9A4ADEAC-79D2-4F15-BC63-08A976F8C898}" type="slidenum">
              <a:rPr lang="en-IN" smtClean="0"/>
              <a:t>9</a:t>
            </a:fld>
            <a:endParaRPr lang="en-IN"/>
          </a:p>
        </p:txBody>
      </p:sp>
      <p:sp>
        <p:nvSpPr>
          <p:cNvPr id="8" name="Rectangle 7">
            <a:extLst>
              <a:ext uri="{FF2B5EF4-FFF2-40B4-BE49-F238E27FC236}">
                <a16:creationId xmlns:a16="http://schemas.microsoft.com/office/drawing/2014/main" id="{B46279D9-651C-F201-0FC1-C899BF750A58}"/>
              </a:ext>
            </a:extLst>
          </p:cNvPr>
          <p:cNvSpPr/>
          <p:nvPr/>
        </p:nvSpPr>
        <p:spPr>
          <a:xfrm>
            <a:off x="0" y="6374875"/>
            <a:ext cx="12192001" cy="501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9" name="Date Placeholder 2">
            <a:extLst>
              <a:ext uri="{FF2B5EF4-FFF2-40B4-BE49-F238E27FC236}">
                <a16:creationId xmlns:a16="http://schemas.microsoft.com/office/drawing/2014/main" id="{379EC7C1-72B9-3BD5-E046-49F32927781B}"/>
              </a:ext>
            </a:extLst>
          </p:cNvPr>
          <p:cNvSpPr txBox="1">
            <a:spLocks/>
          </p:cNvSpPr>
          <p:nvPr/>
        </p:nvSpPr>
        <p:spPr>
          <a:xfrm>
            <a:off x="838201" y="6374874"/>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31585D1-F4AA-45D7-9E63-9D3D505C9670}" type="datetime1">
              <a:rPr lang="en-IN" smtClean="0">
                <a:solidFill>
                  <a:schemeClr val="bg1"/>
                </a:solidFill>
              </a:rPr>
              <a:pPr/>
              <a:t>25-10-2022</a:t>
            </a:fld>
            <a:endParaRPr lang="en-IN" dirty="0">
              <a:solidFill>
                <a:schemeClr val="bg1"/>
              </a:solidFill>
            </a:endParaRPr>
          </a:p>
        </p:txBody>
      </p:sp>
      <p:sp>
        <p:nvSpPr>
          <p:cNvPr id="10" name="Footer Placeholder 4">
            <a:extLst>
              <a:ext uri="{FF2B5EF4-FFF2-40B4-BE49-F238E27FC236}">
                <a16:creationId xmlns:a16="http://schemas.microsoft.com/office/drawing/2014/main" id="{4826ED5F-53F3-546C-A45E-900954BEEFDE}"/>
              </a:ext>
            </a:extLst>
          </p:cNvPr>
          <p:cNvSpPr txBox="1">
            <a:spLocks/>
          </p:cNvSpPr>
          <p:nvPr/>
        </p:nvSpPr>
        <p:spPr>
          <a:xfrm>
            <a:off x="4038601" y="637487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BATCH - 11 TWEETS SENTIMENT ANALYSIS FOR US ELECTIONS - 2020</a:t>
            </a:r>
            <a:endParaRPr lang="en-IN" dirty="0">
              <a:solidFill>
                <a:schemeClr val="bg1"/>
              </a:solidFill>
            </a:endParaRPr>
          </a:p>
        </p:txBody>
      </p:sp>
      <p:sp>
        <p:nvSpPr>
          <p:cNvPr id="11" name="Slide Number Placeholder 5">
            <a:extLst>
              <a:ext uri="{FF2B5EF4-FFF2-40B4-BE49-F238E27FC236}">
                <a16:creationId xmlns:a16="http://schemas.microsoft.com/office/drawing/2014/main" id="{0A8C338D-05B0-68CA-9202-443E0E2E01EE}"/>
              </a:ext>
            </a:extLst>
          </p:cNvPr>
          <p:cNvSpPr txBox="1">
            <a:spLocks/>
          </p:cNvSpPr>
          <p:nvPr/>
        </p:nvSpPr>
        <p:spPr>
          <a:xfrm>
            <a:off x="8610601" y="637487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4ADEAC-79D2-4F15-BC63-08A976F8C898}" type="slidenum">
              <a:rPr lang="en-IN" smtClean="0">
                <a:solidFill>
                  <a:schemeClr val="bg1"/>
                </a:solidFill>
              </a:rPr>
              <a:pPr/>
              <a:t>9</a:t>
            </a:fld>
            <a:endParaRPr lang="en-IN" dirty="0">
              <a:solidFill>
                <a:schemeClr val="bg1"/>
              </a:solidFill>
            </a:endParaRPr>
          </a:p>
        </p:txBody>
      </p:sp>
    </p:spTree>
    <p:extLst>
      <p:ext uri="{BB962C8B-B14F-4D97-AF65-F5344CB8AC3E}">
        <p14:creationId xmlns:p14="http://schemas.microsoft.com/office/powerpoint/2010/main" val="31229596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TotalTime>
  <Words>2346</Words>
  <Application>Microsoft Office PowerPoint</Application>
  <PresentationFormat>Widescreen</PresentationFormat>
  <Paragraphs>379</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Consolas</vt:lpstr>
      <vt:lpstr>Times New Roman</vt:lpstr>
      <vt:lpstr>Office Theme</vt:lpstr>
      <vt:lpstr>TWITTER SENTIMENT ANALYSIS FOR US ELECTIONS</vt:lpstr>
      <vt:lpstr>TABLE OF CONTENTS</vt:lpstr>
      <vt:lpstr>PROJECT AREA</vt:lpstr>
      <vt:lpstr>LITERATURE SURVEY</vt:lpstr>
      <vt:lpstr>LITERATURE SURVEY</vt:lpstr>
      <vt:lpstr>OBJECTIVE</vt:lpstr>
      <vt:lpstr>PROBLEM STATEMENT</vt:lpstr>
      <vt:lpstr>DATASET TO BE USED</vt:lpstr>
      <vt:lpstr>TRUMP DATASET</vt:lpstr>
      <vt:lpstr>BIDEN DATASET</vt:lpstr>
      <vt:lpstr>WORK PROGRESS</vt:lpstr>
      <vt:lpstr>WORK PROGRESS</vt:lpstr>
      <vt:lpstr>WORK PROGRESS</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CODE IMPLEMENTATION</vt:lpstr>
      <vt:lpstr>OUTPUT</vt:lpstr>
      <vt:lpstr>OUTPUT</vt:lpstr>
      <vt:lpstr>OUTPUT</vt:lpstr>
      <vt:lpstr>OUTPUT</vt:lpstr>
      <vt:lpstr>OUTPUT</vt:lpstr>
      <vt:lpstr>OUTPUT</vt:lpstr>
      <vt:lpstr>OUTPUT</vt:lpstr>
      <vt:lpstr>OUTPUT</vt:lpstr>
      <vt:lpstr>OUTPUT</vt:lpstr>
      <vt:lpstr>GITHUB REPOSITORY</vt:lpstr>
      <vt:lpstr>RESULTS &amp; DISCUSSIONS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WOW CHALLENGE</dc:title>
  <dc:creator>Nihal Agarwal .</dc:creator>
  <cp:lastModifiedBy>Nihal Agarwal .</cp:lastModifiedBy>
  <cp:revision>63</cp:revision>
  <dcterms:created xsi:type="dcterms:W3CDTF">2022-08-06T04:45:01Z</dcterms:created>
  <dcterms:modified xsi:type="dcterms:W3CDTF">2022-10-25T18:21:29Z</dcterms:modified>
</cp:coreProperties>
</file>